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slides/slide39.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13.xml" ContentType="application/vnd.openxmlformats-officedocument.presentationml.notesSlide+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0.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6.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19.xml" ContentType="application/vnd.openxmlformats-officedocument.presentationml.notesSlide+xml"/>
  <Override PartName="/ppt/theme/theme2.xml" ContentType="application/vnd.openxmlformats-officedocument.theme+xml"/>
  <Override PartName="/ppt/theme/theme6.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4.xml" ContentType="application/vnd.openxmlformats-officedocument.theme+xml"/>
  <Override PartName="/ppt/commentAuthors.xml" ContentType="application/vnd.openxmlformats-officedocument.presentationml.commentAuthors+xml"/>
  <Override PartName="/ppt/theme/theme3.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 id="2147483804" r:id="rId2"/>
    <p:sldMasterId id="2147483809" r:id="rId3"/>
    <p:sldMasterId id="2147483814" r:id="rId4"/>
  </p:sldMasterIdLst>
  <p:notesMasterIdLst>
    <p:notesMasterId r:id="rId44"/>
  </p:notesMasterIdLst>
  <p:handoutMasterIdLst>
    <p:handoutMasterId r:id="rId45"/>
  </p:handoutMasterIdLst>
  <p:sldIdLst>
    <p:sldId id="424" r:id="rId5"/>
    <p:sldId id="425" r:id="rId6"/>
    <p:sldId id="430" r:id="rId7"/>
    <p:sldId id="475" r:id="rId8"/>
    <p:sldId id="356" r:id="rId9"/>
    <p:sldId id="319" r:id="rId10"/>
    <p:sldId id="321" r:id="rId11"/>
    <p:sldId id="378" r:id="rId12"/>
    <p:sldId id="410" r:id="rId13"/>
    <p:sldId id="469" r:id="rId14"/>
    <p:sldId id="458" r:id="rId15"/>
    <p:sldId id="364" r:id="rId16"/>
    <p:sldId id="459" r:id="rId17"/>
    <p:sldId id="468" r:id="rId18"/>
    <p:sldId id="382" r:id="rId19"/>
    <p:sldId id="446" r:id="rId20"/>
    <p:sldId id="473" r:id="rId21"/>
    <p:sldId id="461" r:id="rId22"/>
    <p:sldId id="423" r:id="rId23"/>
    <p:sldId id="357" r:id="rId24"/>
    <p:sldId id="385" r:id="rId25"/>
    <p:sldId id="462" r:id="rId26"/>
    <p:sldId id="422" r:id="rId27"/>
    <p:sldId id="454" r:id="rId28"/>
    <p:sldId id="480" r:id="rId29"/>
    <p:sldId id="481" r:id="rId30"/>
    <p:sldId id="484" r:id="rId31"/>
    <p:sldId id="483" r:id="rId32"/>
    <p:sldId id="476" r:id="rId33"/>
    <p:sldId id="413" r:id="rId34"/>
    <p:sldId id="465" r:id="rId35"/>
    <p:sldId id="466" r:id="rId36"/>
    <p:sldId id="485" r:id="rId37"/>
    <p:sldId id="474" r:id="rId38"/>
    <p:sldId id="451" r:id="rId39"/>
    <p:sldId id="416" r:id="rId40"/>
    <p:sldId id="472" r:id="rId41"/>
    <p:sldId id="391" r:id="rId42"/>
    <p:sldId id="449" r:id="rId4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pst, Christina" initials="BC" lastIdx="1" clrIdx="0"/>
  <p:cmAuthor id="1" name="Qutub, Yamena " initials="YQ"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7B"/>
    <a:srgbClr val="FFEEE0"/>
    <a:srgbClr val="FECB9A"/>
    <a:srgbClr val="666869"/>
    <a:srgbClr val="094F79"/>
    <a:srgbClr val="A41E1E"/>
    <a:srgbClr val="0A7CD4"/>
    <a:srgbClr val="095894"/>
    <a:srgbClr val="117104"/>
    <a:srgbClr val="08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9" autoAdjust="0"/>
    <p:restoredTop sz="96978" autoAdjust="0"/>
  </p:normalViewPr>
  <p:slideViewPr>
    <p:cSldViewPr snapToGrid="0" snapToObjects="1">
      <p:cViewPr>
        <p:scale>
          <a:sx n="110" d="100"/>
          <a:sy n="110" d="100"/>
        </p:scale>
        <p:origin x="-738" y="384"/>
      </p:cViewPr>
      <p:guideLst>
        <p:guide orient="horz" pos="2073"/>
        <p:guide pos="2880"/>
      </p:guideLst>
    </p:cSldViewPr>
  </p:slideViewPr>
  <p:outlineViewPr>
    <p:cViewPr>
      <p:scale>
        <a:sx n="33" d="100"/>
        <a:sy n="33" d="100"/>
      </p:scale>
      <p:origin x="0" y="177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openxmlformats.org/officeDocument/2006/relationships/customXml" Target="../customXml/item3.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17505C64-2FE4-AB4E-B50F-B6E7A35AE98F}" type="datetimeFigureOut">
              <a:rPr lang="en-US" smtClean="0"/>
              <a:t>10/25/2013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745F850-B2C3-5D46-AA54-32151B633C28}" type="slidenum">
              <a:rPr lang="en-US" smtClean="0"/>
              <a:t>‹#›</a:t>
            </a:fld>
            <a:endParaRPr lang="en-US"/>
          </a:p>
        </p:txBody>
      </p:sp>
    </p:spTree>
    <p:extLst>
      <p:ext uri="{BB962C8B-B14F-4D97-AF65-F5344CB8AC3E}">
        <p14:creationId xmlns:p14="http://schemas.microsoft.com/office/powerpoint/2010/main" val="2977897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E0F2886-C27D-804E-BE8F-D80D5D98A370}" type="datetimeFigureOut">
              <a:rPr lang="en-US" smtClean="0"/>
              <a:pPr/>
              <a:t>10/25/2013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2E215-D3C6-D84F-8ECF-5127C8518219}" type="slidenum">
              <a:rPr lang="en-US" smtClean="0"/>
              <a:pPr/>
              <a:t>‹#›</a:t>
            </a:fld>
            <a:endParaRPr lang="en-US"/>
          </a:p>
        </p:txBody>
      </p:sp>
    </p:spTree>
    <p:extLst>
      <p:ext uri="{BB962C8B-B14F-4D97-AF65-F5344CB8AC3E}">
        <p14:creationId xmlns:p14="http://schemas.microsoft.com/office/powerpoint/2010/main" val="6424469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a:t>
            </a:fld>
            <a:endParaRPr lang="en-US" dirty="0"/>
          </a:p>
        </p:txBody>
      </p:sp>
    </p:spTree>
    <p:extLst>
      <p:ext uri="{BB962C8B-B14F-4D97-AF65-F5344CB8AC3E}">
        <p14:creationId xmlns:p14="http://schemas.microsoft.com/office/powerpoint/2010/main" val="349153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14</a:t>
            </a:fld>
            <a:endParaRPr lang="en-US"/>
          </a:p>
        </p:txBody>
      </p:sp>
    </p:spTree>
    <p:extLst>
      <p:ext uri="{BB962C8B-B14F-4D97-AF65-F5344CB8AC3E}">
        <p14:creationId xmlns:p14="http://schemas.microsoft.com/office/powerpoint/2010/main" val="273262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15</a:t>
            </a:fld>
            <a:endParaRPr lang="en-US"/>
          </a:p>
        </p:txBody>
      </p:sp>
    </p:spTree>
    <p:extLst>
      <p:ext uri="{BB962C8B-B14F-4D97-AF65-F5344CB8AC3E}">
        <p14:creationId xmlns:p14="http://schemas.microsoft.com/office/powerpoint/2010/main" val="3035122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86940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17</a:t>
            </a:fld>
            <a:endParaRPr lang="en-US"/>
          </a:p>
        </p:txBody>
      </p:sp>
    </p:spTree>
    <p:extLst>
      <p:ext uri="{BB962C8B-B14F-4D97-AF65-F5344CB8AC3E}">
        <p14:creationId xmlns:p14="http://schemas.microsoft.com/office/powerpoint/2010/main" val="100181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to Instructor:</a:t>
            </a:r>
          </a:p>
          <a:p>
            <a:r>
              <a:rPr lang="en-US" dirty="0" smtClean="0"/>
              <a:t>Play video to class.</a:t>
            </a:r>
          </a:p>
          <a:p>
            <a:r>
              <a:rPr lang="en-US" dirty="0" smtClean="0"/>
              <a:t>Direct video file</a:t>
            </a:r>
            <a:r>
              <a:rPr lang="en-US" baseline="0" dirty="0" smtClean="0"/>
              <a:t> is available (if needed).</a:t>
            </a:r>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19</a:t>
            </a:fld>
            <a:endParaRPr lang="en-US"/>
          </a:p>
        </p:txBody>
      </p:sp>
    </p:spTree>
    <p:extLst>
      <p:ext uri="{BB962C8B-B14F-4D97-AF65-F5344CB8AC3E}">
        <p14:creationId xmlns:p14="http://schemas.microsoft.com/office/powerpoint/2010/main" val="156923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20</a:t>
            </a:fld>
            <a:endParaRPr lang="en-US"/>
          </a:p>
        </p:txBody>
      </p:sp>
    </p:spTree>
    <p:extLst>
      <p:ext uri="{BB962C8B-B14F-4D97-AF65-F5344CB8AC3E}">
        <p14:creationId xmlns:p14="http://schemas.microsoft.com/office/powerpoint/2010/main" val="3798164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21</a:t>
            </a:fld>
            <a:endParaRPr lang="en-US"/>
          </a:p>
        </p:txBody>
      </p:sp>
    </p:spTree>
    <p:extLst>
      <p:ext uri="{BB962C8B-B14F-4D97-AF65-F5344CB8AC3E}">
        <p14:creationId xmlns:p14="http://schemas.microsoft.com/office/powerpoint/2010/main" val="1942178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798164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6996F8-6529-4016-847A-A24210E9644A}" type="slidenum">
              <a:rPr lang="en-US" smtClean="0"/>
              <a:pPr fontAlgn="base">
                <a:spcBef>
                  <a:spcPct val="0"/>
                </a:spcBef>
                <a:spcAft>
                  <a:spcPct val="0"/>
                </a:spcAft>
                <a:defRPr/>
              </a:pPr>
              <a:t>23</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534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4621F3-3AC9-4BEB-859D-9948CA0F094B}" type="slidenum">
              <a:rPr lang="en-US" smtClean="0"/>
              <a:pPr fontAlgn="base">
                <a:spcBef>
                  <a:spcPct val="0"/>
                </a:spcBef>
                <a:spcAft>
                  <a:spcPct val="0"/>
                </a:spcAft>
                <a:defRPr/>
              </a:pPr>
              <a:t>3</a:t>
            </a:fld>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099323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5632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latin typeface="Arial" pitchFamily="34" charset="0"/>
            </a:endParaRPr>
          </a:p>
          <a:p>
            <a:pPr eaLnBrk="1" hangingPunct="1"/>
            <a:endParaRPr lang="en-US" b="1" dirty="0" smtClean="0">
              <a:latin typeface="Arial" pitchFamily="34" charset="0"/>
            </a:endParaRPr>
          </a:p>
          <a:p>
            <a:pPr eaLnBrk="1" hangingPunct="1"/>
            <a:r>
              <a:rPr lang="en-US" b="1" dirty="0" smtClean="0">
                <a:latin typeface="Arial" pitchFamily="34" charset="0"/>
              </a:rPr>
              <a:t>Note to instructor:</a:t>
            </a:r>
          </a:p>
          <a:p>
            <a:pPr eaLnBrk="1" hangingPunct="1"/>
            <a:r>
              <a:rPr lang="en-US" b="1" dirty="0" smtClean="0">
                <a:latin typeface="Arial" pitchFamily="34" charset="0"/>
              </a:rPr>
              <a:t>Map and Search</a:t>
            </a:r>
            <a:r>
              <a:rPr lang="en-US" b="1" baseline="0" dirty="0" smtClean="0">
                <a:latin typeface="Arial" pitchFamily="34" charset="0"/>
              </a:rPr>
              <a:t> Warrant image </a:t>
            </a:r>
            <a:r>
              <a:rPr lang="en-US" b="1" dirty="0" smtClean="0">
                <a:latin typeface="Arial" pitchFamily="34" charset="0"/>
              </a:rPr>
              <a:t>correlates to the below</a:t>
            </a:r>
            <a:r>
              <a:rPr lang="en-US" b="1" baseline="0" dirty="0" smtClean="0">
                <a:latin typeface="Arial" pitchFamily="34" charset="0"/>
              </a:rPr>
              <a:t> example.</a:t>
            </a:r>
          </a:p>
          <a:p>
            <a:pPr eaLnBrk="1" hangingPunct="1"/>
            <a:endParaRPr lang="en-US" b="1" dirty="0" smtClean="0">
              <a:latin typeface="Arial" pitchFamily="34" charset="0"/>
            </a:endParaRPr>
          </a:p>
          <a:p>
            <a:pPr eaLnBrk="1" hangingPunct="1"/>
            <a:r>
              <a:rPr lang="en-US" dirty="0" smtClean="0">
                <a:latin typeface="Arial" pitchFamily="34" charset="0"/>
              </a:rPr>
              <a:t>For example: each jurisdiction</a:t>
            </a:r>
            <a:r>
              <a:rPr lang="en-US" baseline="0" dirty="0" smtClean="0">
                <a:latin typeface="Arial" pitchFamily="34" charset="0"/>
              </a:rPr>
              <a:t> has a different definition of a warrant. </a:t>
            </a:r>
          </a:p>
          <a:p>
            <a:pPr eaLnBrk="1" hangingPunct="1"/>
            <a:r>
              <a:rPr lang="en-US" dirty="0" smtClean="0">
                <a:latin typeface="Arial" pitchFamily="34" charset="0"/>
              </a:rPr>
              <a:t>Collaboratively, the justice community came together to define the minimum</a:t>
            </a:r>
            <a:r>
              <a:rPr lang="en-US" baseline="0" dirty="0" smtClean="0">
                <a:latin typeface="Arial" pitchFamily="34" charset="0"/>
              </a:rPr>
              <a:t> requirements for a warrant.  This exchange can then be used verbatim or with modification based on local requirements.  This helps to drive consistency of implementation nationwide which enables the seamless exchange of warrant data regardless of location, variation of format, and how the data is stored.         </a:t>
            </a:r>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a:p>
            <a:pPr eaLnBrk="1" hangingPunct="1"/>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87237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401765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1131A6-9D50-4E2E-B584-336245441F6F}" type="slidenum">
              <a:rPr lang="en-US" smtClean="0">
                <a:solidFill>
                  <a:prstClr val="black"/>
                </a:solidFill>
              </a:rPr>
              <a:pPr fontAlgn="base">
                <a:spcBef>
                  <a:spcPct val="0"/>
                </a:spcBef>
                <a:spcAft>
                  <a:spcPct val="0"/>
                </a:spcAft>
                <a:defRPr/>
              </a:pPr>
              <a:t>31</a:t>
            </a:fld>
            <a:endParaRPr lang="en-US" smtClean="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798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D12FB6-5737-46AC-933A-033A2FDA63CB}" type="slidenum">
              <a:rPr lang="en-US" smtClean="0">
                <a:solidFill>
                  <a:prstClr val="black"/>
                </a:solidFill>
              </a:rPr>
              <a:pPr fontAlgn="base">
                <a:spcBef>
                  <a:spcPct val="0"/>
                </a:spcBef>
                <a:spcAft>
                  <a:spcPct val="0"/>
                </a:spcAft>
                <a:defRPr/>
              </a:pPr>
              <a:t>32</a:t>
            </a:fld>
            <a:endParaRPr lang="en-US" smtClean="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b="1" dirty="0" smtClean="0">
              <a:solidFill>
                <a:srgbClr val="FF0000"/>
              </a:solidFill>
            </a:endParaRPr>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43C577F-83AC-444F-A648-838F3F3205CD}" type="slidenum">
              <a:rPr lang="en-US">
                <a:solidFill>
                  <a:prstClr val="black"/>
                </a:solidFill>
              </a:rPr>
              <a:pPr fontAlgn="base">
                <a:spcBef>
                  <a:spcPct val="0"/>
                </a:spcBef>
                <a:spcAft>
                  <a:spcPct val="0"/>
                </a:spcAft>
              </a:pPr>
              <a:t>33</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79816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endParaRPr lang="en-US" b="1" dirty="0" smtClean="0"/>
          </a:p>
          <a:p>
            <a:pPr marL="0" lvl="2">
              <a:spcBef>
                <a:spcPts val="100"/>
              </a:spcBef>
              <a:spcAft>
                <a:spcPts val="400"/>
              </a:spcAft>
              <a:defRPr/>
            </a:pPr>
            <a:endParaRPr lang="en-US" b="1" i="0" dirty="0" smtClean="0"/>
          </a:p>
        </p:txBody>
      </p:sp>
      <p:sp>
        <p:nvSpPr>
          <p:cNvPr id="4" name="Slide Number Placeholder 3"/>
          <p:cNvSpPr>
            <a:spLocks noGrp="1"/>
          </p:cNvSpPr>
          <p:nvPr>
            <p:ph type="sldNum" sz="quarter" idx="10"/>
          </p:nvPr>
        </p:nvSpPr>
        <p:spPr/>
        <p:txBody>
          <a:bodyPr/>
          <a:lstStyle/>
          <a:p>
            <a:pPr>
              <a:defRPr/>
            </a:pPr>
            <a:fld id="{AFCC8BB3-CBBC-49D0-8636-AF76BB008AE1}" type="slidenum">
              <a:rPr lang="en-US" smtClean="0"/>
              <a:pPr>
                <a:defRPr/>
              </a:pPr>
              <a:t>36</a:t>
            </a:fld>
            <a:endParaRPr lang="en-US" dirty="0"/>
          </a:p>
        </p:txBody>
      </p:sp>
    </p:spTree>
    <p:extLst>
      <p:ext uri="{BB962C8B-B14F-4D97-AF65-F5344CB8AC3E}">
        <p14:creationId xmlns:p14="http://schemas.microsoft.com/office/powerpoint/2010/main" val="2102100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4621F3-3AC9-4BEB-859D-9948CA0F094B}" type="slidenum">
              <a:rPr lang="en-US" smtClean="0"/>
              <a:pPr fontAlgn="base">
                <a:spcBef>
                  <a:spcPct val="0"/>
                </a:spcBef>
                <a:spcAft>
                  <a:spcPct val="0"/>
                </a:spcAft>
                <a:defRPr/>
              </a:pPr>
              <a:t>37</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4621F3-3AC9-4BEB-859D-9948CA0F094B}" type="slidenum">
              <a:rPr lang="en-US" smtClean="0"/>
              <a:pPr fontAlgn="base">
                <a:spcBef>
                  <a:spcPct val="0"/>
                </a:spcBef>
                <a:spcAft>
                  <a:spcPct val="0"/>
                </a:spcAft>
                <a:defRPr/>
              </a:pPr>
              <a:t>4</a:t>
            </a:fld>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38</a:t>
            </a:fld>
            <a:endParaRPr lang="en-US"/>
          </a:p>
        </p:txBody>
      </p:sp>
    </p:spTree>
    <p:extLst>
      <p:ext uri="{BB962C8B-B14F-4D97-AF65-F5344CB8AC3E}">
        <p14:creationId xmlns:p14="http://schemas.microsoft.com/office/powerpoint/2010/main" val="239137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6</a:t>
            </a:fld>
            <a:endParaRPr lang="en-US"/>
          </a:p>
        </p:txBody>
      </p:sp>
    </p:spTree>
    <p:extLst>
      <p:ext uri="{BB962C8B-B14F-4D97-AF65-F5344CB8AC3E}">
        <p14:creationId xmlns:p14="http://schemas.microsoft.com/office/powerpoint/2010/main" val="71570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8941C1-A3EE-4D2E-AC97-B53CED667053}" type="slidenum">
              <a:rPr lang="en-US" smtClean="0"/>
              <a:pPr fontAlgn="base">
                <a:spcBef>
                  <a:spcPct val="0"/>
                </a:spcBef>
                <a:spcAft>
                  <a:spcPct val="0"/>
                </a:spcAft>
                <a:defRPr/>
              </a:pPr>
              <a:t>7</a:t>
            </a:fld>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8</a:t>
            </a:fld>
            <a:endParaRPr lang="en-US"/>
          </a:p>
        </p:txBody>
      </p:sp>
    </p:spTree>
    <p:extLst>
      <p:ext uri="{BB962C8B-B14F-4D97-AF65-F5344CB8AC3E}">
        <p14:creationId xmlns:p14="http://schemas.microsoft.com/office/powerpoint/2010/main" val="1854335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9</a:t>
            </a:fld>
            <a:endParaRPr lang="en-US"/>
          </a:p>
        </p:txBody>
      </p:sp>
    </p:spTree>
    <p:extLst>
      <p:ext uri="{BB962C8B-B14F-4D97-AF65-F5344CB8AC3E}">
        <p14:creationId xmlns:p14="http://schemas.microsoft.com/office/powerpoint/2010/main" val="132612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10</a:t>
            </a:fld>
            <a:endParaRPr lang="en-US"/>
          </a:p>
        </p:txBody>
      </p:sp>
    </p:spTree>
    <p:extLst>
      <p:ext uri="{BB962C8B-B14F-4D97-AF65-F5344CB8AC3E}">
        <p14:creationId xmlns:p14="http://schemas.microsoft.com/office/powerpoint/2010/main" val="132612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to instructor:</a:t>
            </a:r>
          </a:p>
          <a:p>
            <a:r>
              <a:rPr lang="en-US" baseline="0" dirty="0" smtClean="0"/>
              <a:t>Play video to class</a:t>
            </a:r>
          </a:p>
          <a:p>
            <a:r>
              <a:rPr lang="en-US" baseline="0" dirty="0" smtClean="0"/>
              <a:t>Direct video file is available (if needed)</a:t>
            </a:r>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13</a:t>
            </a:fld>
            <a:endParaRPr lang="en-US"/>
          </a:p>
        </p:txBody>
      </p:sp>
    </p:spTree>
    <p:extLst>
      <p:ext uri="{BB962C8B-B14F-4D97-AF65-F5344CB8AC3E}">
        <p14:creationId xmlns:p14="http://schemas.microsoft.com/office/powerpoint/2010/main" val="478158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9463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53414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535807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pPr/>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srgbClr val="FFFFFF"/>
                </a:solidFill>
              </a:rPr>
              <a:t>NIEM 100: NIEM GENERAL OVERVIEW</a:t>
            </a:r>
          </a:p>
          <a:p>
            <a:endParaRPr lang="en-US" sz="1200" dirty="0">
              <a:solidFill>
                <a:prstClr val="white"/>
              </a:solidFill>
            </a:endParaRPr>
          </a:p>
        </p:txBody>
      </p:sp>
    </p:spTree>
    <p:extLst>
      <p:ext uri="{BB962C8B-B14F-4D97-AF65-F5344CB8AC3E}">
        <p14:creationId xmlns:p14="http://schemas.microsoft.com/office/powerpoint/2010/main" val="322027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3157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69572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74199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pPr/>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srgbClr val="FFFFFF"/>
                </a:solidFill>
              </a:rPr>
              <a:t>NIEM 100: NIEM GENERAL OVERVIEW</a:t>
            </a:r>
          </a:p>
          <a:p>
            <a:endParaRPr lang="en-US" sz="1200" dirty="0">
              <a:solidFill>
                <a:prstClr val="white"/>
              </a:solidFill>
            </a:endParaRPr>
          </a:p>
        </p:txBody>
      </p:sp>
    </p:spTree>
    <p:extLst>
      <p:ext uri="{BB962C8B-B14F-4D97-AF65-F5344CB8AC3E}">
        <p14:creationId xmlns:p14="http://schemas.microsoft.com/office/powerpoint/2010/main" val="1396766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77639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915050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defRPr/>
            </a:pPr>
            <a:r>
              <a:rPr lang="en-US" sz="1200" dirty="0" smtClean="0">
                <a:solidFill>
                  <a:srgbClr val="FFFFFF"/>
                </a:solidFill>
              </a:rPr>
              <a:t>NIEM 100:</a:t>
            </a:r>
            <a:r>
              <a:rPr lang="en-US" sz="1200" baseline="0" dirty="0" smtClean="0">
                <a:solidFill>
                  <a:srgbClr val="FFFFFF"/>
                </a:solidFill>
              </a:rPr>
              <a:t> </a:t>
            </a:r>
            <a:r>
              <a:rPr lang="en-US" sz="1200" dirty="0" smtClean="0">
                <a:solidFill>
                  <a:srgbClr val="FFFFFF"/>
                </a:solidFill>
              </a:rPr>
              <a:t>NIEM General Overview</a:t>
            </a:r>
          </a:p>
        </p:txBody>
      </p:sp>
    </p:spTree>
    <p:extLst>
      <p:ext uri="{BB962C8B-B14F-4D97-AF65-F5344CB8AC3E}">
        <p14:creationId xmlns:p14="http://schemas.microsoft.com/office/powerpoint/2010/main" val="386888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28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13"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04174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defRPr>
            </a:lvl1pPr>
          </a:lstStyle>
          <a:p>
            <a:fld id="{6E6030FC-FB78-5E4D-92EA-5D9433591EA9}" type="slidenum">
              <a:rPr lang="en-US" smtClean="0"/>
              <a:pPr/>
              <a:t>‹#›</a:t>
            </a:fld>
            <a:endParaRPr lang="en-US" dirty="0"/>
          </a:p>
        </p:txBody>
      </p:sp>
      <p:sp>
        <p:nvSpPr>
          <p:cNvPr id="7" name="Content Placeholder 2"/>
          <p:cNvSpPr>
            <a:spLocks noGrp="1"/>
          </p:cNvSpPr>
          <p:nvPr>
            <p:ph idx="1"/>
          </p:nvPr>
        </p:nvSpPr>
        <p:spPr>
          <a:xfrm>
            <a:off x="324069" y="1122947"/>
            <a:ext cx="8362731" cy="477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22896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742962" y="2707730"/>
            <a:ext cx="5745656" cy="892061"/>
          </a:xfrm>
        </p:spPr>
        <p:txBody>
          <a:bodyPr anchor="ctr" anchorCtr="0">
            <a:noAutofit/>
          </a:bodyPr>
          <a:lstStyle>
            <a:lvl1pPr algn="ctr">
              <a:defRPr sz="4500" b="1" cap="all"/>
            </a:lvl1pPr>
          </a:lstStyle>
          <a:p>
            <a:r>
              <a:rPr lang="en-US" dirty="0" smtClean="0"/>
              <a:t>SECTION TITLE</a:t>
            </a:r>
            <a:endParaRPr lang="en-US" dirty="0"/>
          </a:p>
        </p:txBody>
      </p:sp>
      <p:sp>
        <p:nvSpPr>
          <p:cNvPr id="6" name="Slide Number Placeholder 5"/>
          <p:cNvSpPr>
            <a:spLocks noGrp="1"/>
          </p:cNvSpPr>
          <p:nvPr>
            <p:ph type="sldNum" sz="quarter" idx="12"/>
          </p:nvPr>
        </p:nvSpPr>
        <p:spPr/>
        <p:txBody>
          <a:bodyPr/>
          <a:lstStyle/>
          <a:p>
            <a:fld id="{28F58EE9-9E0B-4342-937B-49388987DDAD}" type="slidenum">
              <a:rPr lang="en-US" smtClean="0"/>
              <a:pPr/>
              <a:t>‹#›</a:t>
            </a:fld>
            <a:endParaRPr lang="en-US" dirty="0"/>
          </a:p>
        </p:txBody>
      </p:sp>
      <p:sp>
        <p:nvSpPr>
          <p:cNvPr id="9" name="Text Placeholder 6"/>
          <p:cNvSpPr txBox="1">
            <a:spLocks/>
          </p:cNvSpPr>
          <p:nvPr userDrawn="1"/>
        </p:nvSpPr>
        <p:spPr>
          <a:xfrm>
            <a:off x="324068" y="6323170"/>
            <a:ext cx="3526571"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200" dirty="0" smtClean="0">
                <a:solidFill>
                  <a:srgbClr val="FFFFFF"/>
                </a:solidFill>
              </a:rPr>
              <a:t>NIEM 100: NIEM GENERAL OVERVIEW</a:t>
            </a:r>
          </a:p>
          <a:p>
            <a:endParaRPr lang="en-US" sz="1200" dirty="0">
              <a:solidFill>
                <a:prstClr val="white"/>
              </a:solidFill>
            </a:endParaRPr>
          </a:p>
        </p:txBody>
      </p:sp>
    </p:spTree>
    <p:extLst>
      <p:ext uri="{BB962C8B-B14F-4D97-AF65-F5344CB8AC3E}">
        <p14:creationId xmlns:p14="http://schemas.microsoft.com/office/powerpoint/2010/main" val="3516815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backgroun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112902" y="2130425"/>
            <a:ext cx="4918197" cy="1470025"/>
          </a:xfrm>
        </p:spPr>
        <p:txBody>
          <a:bodyPr/>
          <a:lstStyle>
            <a:lvl1pPr algn="ctr">
              <a:defRPr sz="2800"/>
            </a:lvl1pPr>
          </a:lstStyle>
          <a:p>
            <a:r>
              <a:rPr lang="en-US" sz="8000" cap="none" dirty="0" smtClean="0"/>
              <a:t>NIEM </a:t>
            </a:r>
            <a:r>
              <a:rPr lang="en-US" sz="8000" cap="none" dirty="0" smtClean="0">
                <a:solidFill>
                  <a:srgbClr val="D9D9D9"/>
                </a:solidFill>
              </a:rPr>
              <a:t>100</a:t>
            </a:r>
            <a:endParaRPr lang="en-US" sz="8000" cap="none" dirty="0">
              <a:solidFill>
                <a:srgbClr val="D9D9D9"/>
              </a:solidFill>
            </a:endParaRPr>
          </a:p>
        </p:txBody>
      </p:sp>
      <p:pic>
        <p:nvPicPr>
          <p:cNvPr id="9" name="Picture 8" descr="NIEM_white+grayscal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6069" y="5931865"/>
            <a:ext cx="2204543" cy="381457"/>
          </a:xfrm>
          <a:prstGeom prst="rect">
            <a:avLst/>
          </a:prstGeom>
        </p:spPr>
      </p:pic>
      <p:cxnSp>
        <p:nvCxnSpPr>
          <p:cNvPr id="14" name="Straight Connector 13"/>
          <p:cNvCxnSpPr/>
          <p:nvPr userDrawn="1"/>
        </p:nvCxnSpPr>
        <p:spPr>
          <a:xfrm>
            <a:off x="2279583" y="2279849"/>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279583" y="3620363"/>
            <a:ext cx="4584834"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837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jp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jpg"/><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NIEM 100</a:t>
            </a:r>
            <a:endParaRPr lang="en-US" dirty="0"/>
          </a:p>
        </p:txBody>
      </p:sp>
    </p:spTree>
    <p:extLst>
      <p:ext uri="{BB962C8B-B14F-4D97-AF65-F5344CB8AC3E}">
        <p14:creationId xmlns:p14="http://schemas.microsoft.com/office/powerpoint/2010/main" val="220227700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prstClr val="white"/>
                </a:solidFill>
              </a:rPr>
              <a:t>NIEM 100</a:t>
            </a:r>
            <a:endParaRPr lang="en-US" dirty="0">
              <a:solidFill>
                <a:prstClr val="white"/>
              </a:solidFill>
            </a:endParaRPr>
          </a:p>
        </p:txBody>
      </p:sp>
    </p:spTree>
    <p:extLst>
      <p:ext uri="{BB962C8B-B14F-4D97-AF65-F5344CB8AC3E}">
        <p14:creationId xmlns:p14="http://schemas.microsoft.com/office/powerpoint/2010/main" val="350567235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prstClr val="white"/>
                </a:solidFill>
              </a:rPr>
              <a:t>NIEM 100</a:t>
            </a:r>
            <a:endParaRPr lang="en-US" dirty="0">
              <a:solidFill>
                <a:prstClr val="white"/>
              </a:solidFill>
            </a:endParaRPr>
          </a:p>
        </p:txBody>
      </p:sp>
    </p:spTree>
    <p:extLst>
      <p:ext uri="{BB962C8B-B14F-4D97-AF65-F5344CB8AC3E}">
        <p14:creationId xmlns:p14="http://schemas.microsoft.com/office/powerpoint/2010/main" val="1826116611"/>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55754" y="131380"/>
            <a:ext cx="6646041" cy="472966"/>
          </a:xfrm>
          <a:prstGeom prst="rect">
            <a:avLst/>
          </a:prstGeom>
        </p:spPr>
        <p:txBody>
          <a:bodyPr vert="horz" lIns="91440" tIns="45720" rIns="91440" bIns="45720" rtlCol="0" anchor="ctr">
            <a:normAutofit/>
          </a:bodyPr>
          <a:lstStyle/>
          <a:p>
            <a:endParaRPr lang="en-US" dirty="0"/>
          </a:p>
        </p:txBody>
      </p:sp>
      <p:sp>
        <p:nvSpPr>
          <p:cNvPr id="8" name="Text Placeholder 2"/>
          <p:cNvSpPr>
            <a:spLocks noGrp="1"/>
          </p:cNvSpPr>
          <p:nvPr>
            <p:ph type="body" idx="1"/>
          </p:nvPr>
        </p:nvSpPr>
        <p:spPr>
          <a:xfrm>
            <a:off x="324069" y="1122947"/>
            <a:ext cx="8362731" cy="477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6553200" y="6312202"/>
            <a:ext cx="2133600" cy="365125"/>
          </a:xfrm>
          <a:prstGeom prst="rect">
            <a:avLst/>
          </a:prstGeom>
        </p:spPr>
        <p:txBody>
          <a:bodyPr vert="horz" lIns="91440" tIns="45720" rIns="91440" bIns="45720" rtlCol="0" anchor="ctr"/>
          <a:lstStyle>
            <a:lvl1pPr algn="r">
              <a:defRPr sz="1400" b="1">
                <a:solidFill>
                  <a:srgbClr val="FFFFFF"/>
                </a:solidFill>
                <a:latin typeface="Times New Roman"/>
                <a:cs typeface="Times New Roman"/>
              </a:defRPr>
            </a:lvl1pPr>
          </a:lstStyle>
          <a:p>
            <a:fld id="{6E6030FC-FB78-5E4D-92EA-5D9433591EA9}" type="slidenum">
              <a:rPr lang="en-US" smtClean="0"/>
              <a:pPr/>
              <a:t>‹#›</a:t>
            </a:fld>
            <a:endParaRPr lang="en-US" dirty="0"/>
          </a:p>
        </p:txBody>
      </p:sp>
      <p:sp>
        <p:nvSpPr>
          <p:cNvPr id="10" name="Text Placeholder 6"/>
          <p:cNvSpPr txBox="1">
            <a:spLocks/>
          </p:cNvSpPr>
          <p:nvPr userDrawn="1"/>
        </p:nvSpPr>
        <p:spPr>
          <a:xfrm>
            <a:off x="324069" y="6296434"/>
            <a:ext cx="2005012" cy="374317"/>
          </a:xfrm>
          <a:prstGeom prst="rect">
            <a:avLst/>
          </a:prstGeom>
        </p:spPr>
        <p:txBody>
          <a:bodyPr/>
          <a:lstStyle>
            <a:lvl1pPr marL="0" indent="0" algn="l" defTabSz="457200" rtl="0" eaLnBrk="1" latinLnBrk="0" hangingPunct="1">
              <a:spcBef>
                <a:spcPct val="20000"/>
              </a:spcBef>
              <a:buFont typeface="Arial"/>
              <a:buNone/>
              <a:defRPr sz="2000" b="1" kern="1200" baseline="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prstClr val="white"/>
                </a:solidFill>
              </a:rPr>
              <a:t>NIEM 100</a:t>
            </a:r>
            <a:endParaRPr lang="en-US" dirty="0">
              <a:solidFill>
                <a:prstClr val="white"/>
              </a:solidFill>
            </a:endParaRPr>
          </a:p>
        </p:txBody>
      </p:sp>
    </p:spTree>
    <p:extLst>
      <p:ext uri="{BB962C8B-B14F-4D97-AF65-F5344CB8AC3E}">
        <p14:creationId xmlns:p14="http://schemas.microsoft.com/office/powerpoint/2010/main" val="266043600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Lst>
  <p:hf hdr="0" ftr="0" dt="0"/>
  <p:txStyles>
    <p:title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p:titleStyle>
    <p:body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niem.gov/aboutniem/Pages/history.aspx"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niem.gov/news/Pages/niem-simplified.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www.NIEM.gov/map"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7.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5.xml"/><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8.xml"/><Relationship Id="rId4" Type="http://schemas.openxmlformats.org/officeDocument/2006/relationships/slide" Target="slide12.xml"/><Relationship Id="rId9" Type="http://schemas.openxmlformats.org/officeDocument/2006/relationships/slide" Target="slide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3"/>
          <p:cNvSpPr txBox="1">
            <a:spLocks/>
          </p:cNvSpPr>
          <p:nvPr/>
        </p:nvSpPr>
        <p:spPr>
          <a:xfrm>
            <a:off x="2112902" y="2349500"/>
            <a:ext cx="4918197" cy="1327150"/>
          </a:xfrm>
          <a:prstGeom prst="rect">
            <a:avLst/>
          </a:prstGeom>
        </p:spPr>
        <p:txBody>
          <a:bodyPr vert="horz" lIns="91440" tIns="45720" rIns="91440" bIns="45720" rtlCol="0" anchor="ctr">
            <a:normAutofit/>
          </a:bodyPr>
          <a:lstStyle>
            <a:lvl1pPr algn="ctr" defTabSz="457200" rtl="0" eaLnBrk="1" latinLnBrk="0" hangingPunct="1">
              <a:lnSpc>
                <a:spcPct val="80000"/>
              </a:lnSpc>
              <a:spcBef>
                <a:spcPct val="0"/>
              </a:spcBef>
              <a:buNone/>
              <a:defRPr sz="2800" b="1" kern="1200" cap="all">
                <a:solidFill>
                  <a:schemeClr val="bg1"/>
                </a:solidFill>
                <a:effectLst/>
                <a:latin typeface="Arial"/>
                <a:ea typeface="+mj-ea"/>
                <a:cs typeface="Arial"/>
              </a:defRPr>
            </a:lvl1pPr>
          </a:lstStyle>
          <a:p>
            <a:r>
              <a:rPr lang="en-US" sz="8000" dirty="0" smtClean="0"/>
              <a:t>NIEM 100</a:t>
            </a:r>
            <a:endParaRPr lang="en-US" sz="8000" dirty="0"/>
          </a:p>
        </p:txBody>
      </p:sp>
      <p:sp>
        <p:nvSpPr>
          <p:cNvPr id="6" name="Subtitle 2"/>
          <p:cNvSpPr txBox="1">
            <a:spLocks/>
          </p:cNvSpPr>
          <p:nvPr/>
        </p:nvSpPr>
        <p:spPr>
          <a:xfrm>
            <a:off x="1371600" y="3737297"/>
            <a:ext cx="6400800" cy="58070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smtClean="0">
                <a:solidFill>
                  <a:schemeClr val="bg1">
                    <a:lumMod val="85000"/>
                  </a:schemeClr>
                </a:solidFill>
              </a:rPr>
              <a:t>NIEM General Overview</a:t>
            </a:r>
          </a:p>
        </p:txBody>
      </p:sp>
      <p:sp>
        <p:nvSpPr>
          <p:cNvPr id="7" name="TextBox 6"/>
          <p:cNvSpPr txBox="1"/>
          <p:nvPr/>
        </p:nvSpPr>
        <p:spPr>
          <a:xfrm>
            <a:off x="5740737" y="6243992"/>
            <a:ext cx="2446493" cy="276999"/>
          </a:xfrm>
          <a:prstGeom prst="rect">
            <a:avLst/>
          </a:prstGeom>
          <a:noFill/>
        </p:spPr>
        <p:txBody>
          <a:bodyPr wrap="square" rtlCol="0">
            <a:spAutoFit/>
          </a:bodyPr>
          <a:lstStyle/>
          <a:p>
            <a:pPr algn="r"/>
            <a:r>
              <a:rPr lang="en-US" sz="1200" b="1" spc="150" dirty="0" smtClean="0">
                <a:solidFill>
                  <a:schemeClr val="bg1"/>
                </a:solidFill>
                <a:latin typeface="Arial"/>
                <a:cs typeface="Arial"/>
              </a:rPr>
              <a:t>TRAINING</a:t>
            </a:r>
            <a:endParaRPr lang="en-US" sz="1200" b="1" spc="150" dirty="0">
              <a:solidFill>
                <a:schemeClr val="bg1"/>
              </a:solidFill>
              <a:latin typeface="Arial"/>
              <a:cs typeface="Arial"/>
            </a:endParaRPr>
          </a:p>
        </p:txBody>
      </p:sp>
      <p:sp>
        <p:nvSpPr>
          <p:cNvPr id="8" name="TextBox 7"/>
          <p:cNvSpPr txBox="1"/>
          <p:nvPr/>
        </p:nvSpPr>
        <p:spPr>
          <a:xfrm>
            <a:off x="575316" y="5598268"/>
            <a:ext cx="4146619" cy="1020423"/>
          </a:xfrm>
          <a:prstGeom prst="rect">
            <a:avLst/>
          </a:prstGeom>
        </p:spPr>
        <p:txBody>
          <a:bodyPr vert="horz" wrap="square" lIns="91440" tIns="45720" rIns="91440" bIns="45720" rtlCol="0">
            <a:normAutofit/>
          </a:bodyPr>
          <a:lstStyle/>
          <a:p>
            <a:pPr algn="l"/>
            <a:r>
              <a:rPr lang="en-US" sz="1600" b="1" dirty="0" smtClean="0">
                <a:solidFill>
                  <a:srgbClr val="D9D9D9"/>
                </a:solidFill>
                <a:latin typeface="Arial"/>
                <a:cs typeface="Arial"/>
              </a:rPr>
              <a:t>Presenter Name</a:t>
            </a:r>
          </a:p>
          <a:p>
            <a:pPr algn="l"/>
            <a:r>
              <a:rPr lang="en-US" sz="1600" i="1" dirty="0" smtClean="0">
                <a:solidFill>
                  <a:srgbClr val="D9D9D9"/>
                </a:solidFill>
                <a:latin typeface="Arial"/>
                <a:cs typeface="Arial"/>
              </a:rPr>
              <a:t>Organization</a:t>
            </a:r>
          </a:p>
          <a:p>
            <a:pPr algn="l"/>
            <a:r>
              <a:rPr lang="en-US" sz="1600" dirty="0" smtClean="0">
                <a:solidFill>
                  <a:srgbClr val="D9D9D9"/>
                </a:solidFill>
                <a:latin typeface="Arial"/>
                <a:cs typeface="Arial"/>
              </a:rPr>
              <a:t>Date</a:t>
            </a:r>
          </a:p>
        </p:txBody>
      </p:sp>
    </p:spTree>
    <p:extLst>
      <p:ext uri="{BB962C8B-B14F-4D97-AF65-F5344CB8AC3E}">
        <p14:creationId xmlns:p14="http://schemas.microsoft.com/office/powerpoint/2010/main" val="1070098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54" y="131380"/>
            <a:ext cx="7649996" cy="472966"/>
          </a:xfrm>
        </p:spPr>
        <p:txBody>
          <a:bodyPr vert="horz" lIns="91440" tIns="45720" rIns="91440" bIns="45720" rtlCol="0" anchor="ctr">
            <a:normAutofit/>
          </a:bodyPr>
          <a:lstStyle/>
          <a:p>
            <a:r>
              <a:rPr lang="en-US" spc="-80" dirty="0" smtClean="0">
                <a:cs typeface="Tw Cen MT"/>
              </a:rPr>
              <a:t>Basic overview: </a:t>
            </a:r>
            <a:r>
              <a:rPr lang="en-US" spc="-80" dirty="0" err="1" smtClean="0">
                <a:cs typeface="Tw Cen MT"/>
              </a:rPr>
              <a:t>Niem</a:t>
            </a:r>
            <a:r>
              <a:rPr lang="en-US" spc="-80" dirty="0" smtClean="0">
                <a:cs typeface="Tw Cen MT"/>
              </a:rPr>
              <a:t> in action</a:t>
            </a:r>
            <a:endParaRPr lang="en-US" spc="-80" dirty="0">
              <a:cs typeface="Tw Cen MT"/>
            </a:endParaRPr>
          </a:p>
        </p:txBody>
      </p:sp>
      <p:sp>
        <p:nvSpPr>
          <p:cNvPr id="5" name="Text Placeholder 4"/>
          <p:cNvSpPr txBox="1">
            <a:spLocks/>
          </p:cNvSpPr>
          <p:nvPr/>
        </p:nvSpPr>
        <p:spPr bwMode="auto">
          <a:xfrm>
            <a:off x="247306" y="1073004"/>
            <a:ext cx="8444204" cy="1077218"/>
          </a:xfrm>
          <a:prstGeom prst="rect">
            <a:avLst/>
          </a:prstGeom>
        </p:spPr>
        <p:txBody>
          <a:bodyPr wrap="square">
            <a:spAutoFit/>
          </a:bodyPr>
          <a:lstStyle>
            <a:defPPr>
              <a:defRPr lang="en-US"/>
            </a:defPPr>
            <a:lvl1pPr>
              <a:defRPr sz="1400"/>
            </a:lvl1pPr>
          </a:lstStyle>
          <a:p>
            <a:pPr lvl="1"/>
            <a:r>
              <a:rPr lang="en-US" sz="1600" b="1" i="1" dirty="0">
                <a:solidFill>
                  <a:schemeClr val="accent5">
                    <a:lumMod val="50000"/>
                  </a:schemeClr>
                </a:solidFill>
              </a:rPr>
              <a:t>NIEM is not </a:t>
            </a:r>
            <a:r>
              <a:rPr lang="en-US" sz="1600" dirty="0">
                <a:solidFill>
                  <a:srgbClr val="646769"/>
                </a:solidFill>
              </a:rPr>
              <a:t>a system or database; </a:t>
            </a:r>
            <a:r>
              <a:rPr lang="en-US" sz="1600" dirty="0" smtClean="0">
                <a:solidFill>
                  <a:srgbClr val="646769"/>
                </a:solidFill>
              </a:rPr>
              <a:t>it does not specify </a:t>
            </a:r>
            <a:r>
              <a:rPr lang="en-US" sz="1600" dirty="0">
                <a:solidFill>
                  <a:srgbClr val="646769"/>
                </a:solidFill>
              </a:rPr>
              <a:t>how to transmit or store data.</a:t>
            </a:r>
          </a:p>
          <a:p>
            <a:pPr lvl="1"/>
            <a:r>
              <a:rPr lang="en-US" sz="1600" b="1" i="1" dirty="0" smtClean="0">
                <a:solidFill>
                  <a:schemeClr val="accent5">
                    <a:lumMod val="50000"/>
                  </a:schemeClr>
                </a:solidFill>
              </a:rPr>
              <a:t>NIEM is </a:t>
            </a:r>
            <a:r>
              <a:rPr lang="en-US" sz="1600" dirty="0" smtClean="0">
                <a:solidFill>
                  <a:srgbClr val="666869"/>
                </a:solidFill>
              </a:rPr>
              <a:t>a standard </a:t>
            </a:r>
            <a:r>
              <a:rPr lang="en-US" sz="1600" dirty="0">
                <a:solidFill>
                  <a:srgbClr val="666869"/>
                </a:solidFill>
              </a:rPr>
              <a:t>way of defining the contents of messages being exchanged. </a:t>
            </a:r>
            <a:endParaRPr lang="en-US" sz="1600" dirty="0" smtClean="0">
              <a:solidFill>
                <a:srgbClr val="666869"/>
              </a:solidFill>
            </a:endParaRPr>
          </a:p>
          <a:p>
            <a:pPr lvl="1"/>
            <a:endParaRPr lang="en-US" sz="1600" dirty="0"/>
          </a:p>
          <a:p>
            <a:pPr lvl="1"/>
            <a:endParaRPr lang="en-US" sz="1600" dirty="0"/>
          </a:p>
        </p:txBody>
      </p:sp>
      <p:sp>
        <p:nvSpPr>
          <p:cNvPr id="7" name="Rectangle 6"/>
          <p:cNvSpPr/>
          <p:nvPr/>
        </p:nvSpPr>
        <p:spPr>
          <a:xfrm>
            <a:off x="392727" y="5490283"/>
            <a:ext cx="8640147" cy="523220"/>
          </a:xfrm>
          <a:prstGeom prst="rect">
            <a:avLst/>
          </a:prstGeom>
        </p:spPr>
        <p:txBody>
          <a:bodyPr wrap="square">
            <a:spAutoFit/>
          </a:bodyPr>
          <a:lstStyle/>
          <a:p>
            <a:r>
              <a:rPr lang="en-US" sz="1400" dirty="0" smtClean="0">
                <a:solidFill>
                  <a:srgbClr val="646769"/>
                </a:solidFill>
              </a:rPr>
              <a:t>This </a:t>
            </a:r>
            <a:r>
              <a:rPr lang="en-US" sz="1400" dirty="0">
                <a:solidFill>
                  <a:srgbClr val="646769"/>
                </a:solidFill>
              </a:rPr>
              <a:t>allows diverse communities to collectively leverage a common vocabulary and </a:t>
            </a:r>
            <a:r>
              <a:rPr lang="en-US" sz="1400" dirty="0" smtClean="0">
                <a:solidFill>
                  <a:srgbClr val="646769"/>
                </a:solidFill>
              </a:rPr>
              <a:t>exchange development tools </a:t>
            </a:r>
            <a:r>
              <a:rPr lang="en-US" sz="1400" dirty="0">
                <a:solidFill>
                  <a:srgbClr val="646769"/>
                </a:solidFill>
              </a:rPr>
              <a:t>irrespective of technologies, increasing both efficiencies and improving decision-making.</a:t>
            </a: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10</a:t>
            </a:fld>
            <a:endParaRPr lang="en-US" dirty="0"/>
          </a:p>
        </p:txBody>
      </p:sp>
      <p:pic>
        <p:nvPicPr>
          <p:cNvPr id="17" name="Picture 2" descr="C:\Users\yqutub\AppData\Local\Temp\wz10f2\What is NIEM graphic files\blue circle gr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522" y="3415905"/>
            <a:ext cx="2480381" cy="10981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Users\yqutub\AppData\Local\Temp\wzf0d5\What is NIEM graphic files\green_circle gro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533" y="2297784"/>
            <a:ext cx="2205642" cy="16671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yqutub\AppData\Local\Temp\wz0abb\What is NIEM graphic files\orange circle grou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44" y="3181966"/>
            <a:ext cx="2677855" cy="23107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C:\Users\yqutub\AppData\Local\Temp\wzc0e0\What is NIEM graphic files\NIEM data model elements 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04" y="2494478"/>
            <a:ext cx="1585439" cy="1842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yqutub\AppData\Local\Temp\wzffb3\What is NIEM graphic files\org A 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98629"/>
            <a:ext cx="1647688" cy="123984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yqutub\AppData\Local\Temp\wz3978\What is NIEM graphic files\org B box.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5" y="3649640"/>
            <a:ext cx="1689723" cy="12714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C:\Users\yqutub\AppData\Local\Temp\wzc0a1\What is NIEM graphic files\bottom soften blue circle gro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2902" y="3514598"/>
            <a:ext cx="2172848" cy="18160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C:\Users\yqutub\AppData\Local\Temp\wzf123\What is NIEM graphic files\soften blue circle grou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3937" y="2026131"/>
            <a:ext cx="2085889" cy="15964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Users\yqutub\AppData\Local\Temp\wzbd76\What is NIEM graphic files\NIEM bo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340" y="2026131"/>
            <a:ext cx="2084660" cy="138977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 descr="C:\Users\yqutub\AppData\Local\Temp\wzdb52\What is NIEM graphic files\NIEM bo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460" y="3476162"/>
            <a:ext cx="2084660" cy="138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2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80125" y="2000250"/>
            <a:ext cx="184666" cy="369332"/>
          </a:xfrm>
          <a:prstGeom prst="rect">
            <a:avLst/>
          </a:prstGeom>
          <a:noFill/>
        </p:spPr>
        <p:txBody>
          <a:bodyPr wrap="none" rtlCol="0">
            <a:spAutoFit/>
          </a:bodyPr>
          <a:lstStyle/>
          <a:p>
            <a:endParaRPr lang="en-US" dirty="0" err="1" smtClean="0">
              <a:solidFill>
                <a:srgbClr val="686868"/>
              </a:solidFill>
            </a:endParaRPr>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dirty="0" smtClean="0"/>
              <a:t>Knowledge Check</a:t>
            </a:r>
          </a:p>
        </p:txBody>
      </p:sp>
      <p:sp>
        <p:nvSpPr>
          <p:cNvPr id="7" name="Content Placeholder 2"/>
          <p:cNvSpPr txBox="1">
            <a:spLocks/>
          </p:cNvSpPr>
          <p:nvPr/>
        </p:nvSpPr>
        <p:spPr>
          <a:xfrm>
            <a:off x="324069" y="1511186"/>
            <a:ext cx="8672878" cy="392408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rgbClr val="1F497D"/>
                </a:solidFill>
              </a:rPr>
              <a:t>True or False?</a:t>
            </a:r>
          </a:p>
          <a:p>
            <a:pPr marL="457200" lvl="1" indent="-457200">
              <a:lnSpc>
                <a:spcPct val="116000"/>
              </a:lnSpc>
              <a:buClr>
                <a:schemeClr val="tx1"/>
              </a:buClr>
              <a:buFont typeface="+mj-lt"/>
              <a:buAutoNum type="arabicPeriod"/>
              <a:defRPr/>
            </a:pPr>
            <a:endParaRPr lang="en-US" sz="2400" dirty="0" smtClean="0">
              <a:solidFill>
                <a:schemeClr val="tx1">
                  <a:lumMod val="75000"/>
                </a:schemeClr>
              </a:solidFill>
            </a:endParaRPr>
          </a:p>
          <a:p>
            <a:pPr lvl="1" indent="-457200">
              <a:lnSpc>
                <a:spcPct val="106000"/>
              </a:lnSpc>
              <a:buClr>
                <a:schemeClr val="tx1"/>
              </a:buClr>
              <a:buFont typeface="+mj-lt"/>
              <a:buAutoNum type="arabicPeriod"/>
              <a:defRPr/>
            </a:pPr>
            <a:r>
              <a:rPr lang="en-US" sz="2400" dirty="0" smtClean="0">
                <a:solidFill>
                  <a:schemeClr val="tx1">
                    <a:lumMod val="75000"/>
                  </a:schemeClr>
                </a:solidFill>
              </a:rPr>
              <a:t>NIEM </a:t>
            </a:r>
            <a:r>
              <a:rPr lang="en-US" sz="2400" dirty="0">
                <a:solidFill>
                  <a:schemeClr val="tx1">
                    <a:lumMod val="75000"/>
                  </a:schemeClr>
                </a:solidFill>
              </a:rPr>
              <a:t>is </a:t>
            </a:r>
            <a:r>
              <a:rPr lang="en-US" sz="2400" dirty="0" smtClean="0">
                <a:solidFill>
                  <a:schemeClr val="tx1">
                    <a:lumMod val="75000"/>
                  </a:schemeClr>
                </a:solidFill>
              </a:rPr>
              <a:t>not a data model.</a:t>
            </a:r>
          </a:p>
          <a:p>
            <a:pPr lvl="1" indent="-457200">
              <a:lnSpc>
                <a:spcPct val="106000"/>
              </a:lnSpc>
              <a:buClr>
                <a:schemeClr val="tx1"/>
              </a:buClr>
              <a:buFont typeface="+mj-lt"/>
              <a:buAutoNum type="arabicPeriod"/>
              <a:defRPr/>
            </a:pPr>
            <a:endParaRPr lang="en-US" sz="2400" dirty="0">
              <a:solidFill>
                <a:schemeClr val="tx1">
                  <a:lumMod val="75000"/>
                </a:schemeClr>
              </a:solidFill>
            </a:endParaRPr>
          </a:p>
          <a:p>
            <a:pPr lvl="1" indent="-457200">
              <a:lnSpc>
                <a:spcPct val="106000"/>
              </a:lnSpc>
              <a:buClr>
                <a:schemeClr val="tx1"/>
              </a:buClr>
              <a:buFont typeface="+mj-lt"/>
              <a:buAutoNum type="arabicPeriod"/>
              <a:defRPr/>
            </a:pPr>
            <a:r>
              <a:rPr lang="en-US" sz="2400" dirty="0">
                <a:solidFill>
                  <a:schemeClr val="tx1">
                    <a:lumMod val="75000"/>
                  </a:schemeClr>
                </a:solidFill>
              </a:rPr>
              <a:t>NIEM is </a:t>
            </a:r>
            <a:r>
              <a:rPr lang="en-US" sz="2400" dirty="0" smtClean="0">
                <a:solidFill>
                  <a:schemeClr val="tx1">
                    <a:lumMod val="75000"/>
                  </a:schemeClr>
                </a:solidFill>
              </a:rPr>
              <a:t>community-driven</a:t>
            </a:r>
            <a:r>
              <a:rPr lang="en-US" sz="2400" dirty="0">
                <a:solidFill>
                  <a:schemeClr val="tx1">
                    <a:lumMod val="75000"/>
                  </a:schemeClr>
                </a:solidFill>
              </a:rPr>
              <a:t>. </a:t>
            </a:r>
            <a:endParaRPr lang="en-US" sz="2400" dirty="0" smtClean="0">
              <a:solidFill>
                <a:schemeClr val="tx1">
                  <a:lumMod val="75000"/>
                </a:schemeClr>
              </a:solidFill>
            </a:endParaRPr>
          </a:p>
          <a:p>
            <a:pPr lvl="1" indent="-457200">
              <a:lnSpc>
                <a:spcPct val="106000"/>
              </a:lnSpc>
              <a:buClr>
                <a:schemeClr val="tx1"/>
              </a:buClr>
              <a:buFont typeface="+mj-lt"/>
              <a:buAutoNum type="arabicPeriod"/>
              <a:defRPr/>
            </a:pPr>
            <a:endParaRPr lang="en-US" sz="2400" dirty="0">
              <a:solidFill>
                <a:schemeClr val="tx1">
                  <a:lumMod val="75000"/>
                </a:schemeClr>
              </a:solidFill>
            </a:endParaRPr>
          </a:p>
          <a:p>
            <a:pPr lvl="1" indent="-457200">
              <a:lnSpc>
                <a:spcPct val="106000"/>
              </a:lnSpc>
              <a:buClr>
                <a:schemeClr val="tx1"/>
              </a:buClr>
              <a:buFont typeface="+mj-lt"/>
              <a:buAutoNum type="arabicPeriod"/>
              <a:defRPr/>
            </a:pPr>
            <a:r>
              <a:rPr lang="en-US" sz="2400" dirty="0">
                <a:solidFill>
                  <a:schemeClr val="tx1">
                    <a:lumMod val="75000"/>
                  </a:schemeClr>
                </a:solidFill>
              </a:rPr>
              <a:t>Future NIEM </a:t>
            </a:r>
            <a:r>
              <a:rPr lang="en-US" sz="2400" dirty="0" smtClean="0">
                <a:solidFill>
                  <a:schemeClr val="tx1">
                    <a:lumMod val="75000"/>
                  </a:schemeClr>
                </a:solidFill>
              </a:rPr>
              <a:t>domains </a:t>
            </a:r>
            <a:r>
              <a:rPr lang="en-US" sz="2400" dirty="0">
                <a:solidFill>
                  <a:schemeClr val="tx1">
                    <a:lumMod val="75000"/>
                  </a:schemeClr>
                </a:solidFill>
              </a:rPr>
              <a:t>are added based on established business needs</a:t>
            </a:r>
            <a:r>
              <a:rPr lang="en-US" sz="2400" dirty="0" smtClean="0">
                <a:solidFill>
                  <a:schemeClr val="tx1">
                    <a:lumMod val="75000"/>
                  </a:schemeClr>
                </a:solidFill>
              </a:rPr>
              <a:t>.</a:t>
            </a:r>
          </a:p>
          <a:p>
            <a:pPr lvl="1" indent="-457200">
              <a:lnSpc>
                <a:spcPct val="106000"/>
              </a:lnSpc>
              <a:buClr>
                <a:schemeClr val="tx1"/>
              </a:buClr>
              <a:buFont typeface="+mj-lt"/>
              <a:buAutoNum type="arabicPeriod"/>
              <a:defRPr/>
            </a:pPr>
            <a:endParaRPr lang="en-US" sz="2400" dirty="0">
              <a:solidFill>
                <a:schemeClr val="tx1">
                  <a:lumMod val="75000"/>
                </a:schemeClr>
              </a:solidFill>
            </a:endParaRPr>
          </a:p>
          <a:p>
            <a:pPr lvl="1" indent="-457200">
              <a:lnSpc>
                <a:spcPct val="106000"/>
              </a:lnSpc>
              <a:buClr>
                <a:schemeClr val="tx1"/>
              </a:buClr>
              <a:buFont typeface="+mj-lt"/>
              <a:buAutoNum type="arabicPeriod"/>
              <a:defRPr/>
            </a:pPr>
            <a:r>
              <a:rPr lang="en-US" sz="2400" dirty="0">
                <a:solidFill>
                  <a:schemeClr val="tx1">
                    <a:lumMod val="75000"/>
                  </a:schemeClr>
                </a:solidFill>
              </a:rPr>
              <a:t>NIEM specifies how you must transmit and store your data</a:t>
            </a:r>
            <a:r>
              <a:rPr lang="en-US" sz="2400" dirty="0" smtClean="0">
                <a:solidFill>
                  <a:schemeClr val="tx1">
                    <a:lumMod val="75000"/>
                  </a:schemeClr>
                </a:solidFill>
              </a:rPr>
              <a:t>.</a:t>
            </a:r>
            <a:endParaRPr lang="en-US" sz="2400" dirty="0">
              <a:solidFill>
                <a:schemeClr val="tx1">
                  <a:lumMod val="75000"/>
                </a:schemeClr>
              </a:solidFill>
            </a:endParaRPr>
          </a:p>
        </p:txBody>
      </p:sp>
      <p:sp>
        <p:nvSpPr>
          <p:cNvPr id="8" name="Oval 7"/>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9" name="Picture 8"/>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17" name="Group 16"/>
          <p:cNvGrpSpPr/>
          <p:nvPr/>
        </p:nvGrpSpPr>
        <p:grpSpPr>
          <a:xfrm>
            <a:off x="7407343" y="730894"/>
            <a:ext cx="1235427" cy="143483"/>
            <a:chOff x="3462929" y="4029126"/>
            <a:chExt cx="1696889" cy="197077"/>
          </a:xfrm>
        </p:grpSpPr>
        <p:cxnSp>
          <p:nvCxnSpPr>
            <p:cNvPr id="18" name="Straight Connector 17"/>
            <p:cNvCxnSpPr>
              <a:endCxn id="2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11</a:t>
            </a:fld>
            <a:endParaRPr lang="en-US" dirty="0"/>
          </a:p>
        </p:txBody>
      </p:sp>
    </p:spTree>
    <p:extLst>
      <p:ext uri="{BB962C8B-B14F-4D97-AF65-F5344CB8AC3E}">
        <p14:creationId xmlns:p14="http://schemas.microsoft.com/office/powerpoint/2010/main" val="3451781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NIEM GOT STARTED</a:t>
            </a:r>
            <a:endParaRPr lang="en-US" dirty="0"/>
          </a:p>
        </p:txBody>
      </p:sp>
      <p:sp>
        <p:nvSpPr>
          <p:cNvPr id="6" name="Slide Number Placeholder 5"/>
          <p:cNvSpPr>
            <a:spLocks noGrp="1"/>
          </p:cNvSpPr>
          <p:nvPr>
            <p:ph type="sldNum" sz="quarter" idx="12"/>
          </p:nvPr>
        </p:nvSpPr>
        <p:spPr/>
        <p:txBody>
          <a:bodyPr/>
          <a:lstStyle/>
          <a:p>
            <a:fld id="{DE814A3B-586F-6741-A578-6A3C03C31D10}" type="slidenum">
              <a:rPr lang="en-US" sz="1100">
                <a:solidFill>
                  <a:schemeClr val="tx2"/>
                </a:solidFill>
                <a:latin typeface="+mn-lt"/>
                <a:cs typeface="+mn-cs"/>
              </a:rPr>
              <a:pPr/>
              <a:t>12</a:t>
            </a:fld>
            <a:endParaRPr lang="en-US" sz="1100" dirty="0">
              <a:solidFill>
                <a:schemeClr val="tx2"/>
              </a:solidFill>
              <a:latin typeface="+mn-lt"/>
              <a:cs typeface="+mn-cs"/>
            </a:endParaRPr>
          </a:p>
        </p:txBody>
      </p:sp>
      <p:cxnSp>
        <p:nvCxnSpPr>
          <p:cNvPr id="4" name="Straight Connector 3"/>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7" name="TextBox 8"/>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8" name="Group 7"/>
          <p:cNvGrpSpPr/>
          <p:nvPr/>
        </p:nvGrpSpPr>
        <p:grpSpPr>
          <a:xfrm>
            <a:off x="7441978" y="624048"/>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6442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13</a:t>
            </a:fld>
            <a:endParaRPr lang="en-US" dirty="0"/>
          </a:p>
        </p:txBody>
      </p:sp>
      <p:sp>
        <p:nvSpPr>
          <p:cNvPr id="2" name="Title 1"/>
          <p:cNvSpPr>
            <a:spLocks noGrp="1"/>
          </p:cNvSpPr>
          <p:nvPr>
            <p:ph type="title"/>
          </p:nvPr>
        </p:nvSpPr>
        <p:spPr/>
        <p:txBody>
          <a:bodyPr>
            <a:normAutofit/>
          </a:bodyPr>
          <a:lstStyle/>
          <a:p>
            <a:pPr algn="l"/>
            <a:r>
              <a:rPr lang="en-US" dirty="0" smtClean="0"/>
              <a:t>The beginning of </a:t>
            </a:r>
            <a:r>
              <a:rPr lang="en-US" dirty="0" err="1" smtClean="0"/>
              <a:t>NIEm</a:t>
            </a:r>
            <a:r>
              <a:rPr lang="en-US" dirty="0"/>
              <a:t>:</a:t>
            </a:r>
            <a:r>
              <a:rPr lang="en-US" dirty="0" smtClean="0"/>
              <a:t> part 1</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910" y="1452734"/>
            <a:ext cx="6557327" cy="3630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024954" y="5049486"/>
            <a:ext cx="2839239" cy="369332"/>
          </a:xfrm>
          <a:prstGeom prst="rect">
            <a:avLst/>
          </a:prstGeom>
          <a:noFill/>
        </p:spPr>
        <p:txBody>
          <a:bodyPr wrap="none" rtlCol="0">
            <a:spAutoFit/>
          </a:bodyPr>
          <a:lstStyle/>
          <a:p>
            <a:pPr algn="ctr"/>
            <a:r>
              <a:rPr lang="en-US" dirty="0" smtClean="0">
                <a:solidFill>
                  <a:srgbClr val="686868"/>
                </a:solidFill>
              </a:rPr>
              <a:t>Please click </a:t>
            </a:r>
            <a:r>
              <a:rPr lang="en-US" i="1" dirty="0" smtClean="0">
                <a:solidFill>
                  <a:srgbClr val="686868"/>
                </a:solidFill>
              </a:rPr>
              <a:t>play </a:t>
            </a:r>
            <a:r>
              <a:rPr lang="en-US" dirty="0" smtClean="0">
                <a:solidFill>
                  <a:srgbClr val="686868"/>
                </a:solidFill>
              </a:rPr>
              <a:t>to begin.</a:t>
            </a:r>
            <a:endParaRPr lang="en-US" dirty="0">
              <a:solidFill>
                <a:srgbClr val="686868"/>
              </a:solidFill>
            </a:endParaRP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ext Placeholder 4"/>
          <p:cNvSpPr txBox="1">
            <a:spLocks/>
          </p:cNvSpPr>
          <p:nvPr/>
        </p:nvSpPr>
        <p:spPr bwMode="auto">
          <a:xfrm>
            <a:off x="0" y="1002662"/>
            <a:ext cx="7021884" cy="584775"/>
          </a:xfrm>
          <a:prstGeom prst="rect">
            <a:avLst/>
          </a:prstGeom>
        </p:spPr>
        <p:txBody>
          <a:bodyPr wrap="square">
            <a:spAutoFit/>
          </a:bodyPr>
          <a:lstStyle>
            <a:defPPr>
              <a:defRPr lang="en-US"/>
            </a:defPPr>
            <a:lvl1pPr>
              <a:defRPr sz="1400"/>
            </a:lvl1pPr>
          </a:lstStyle>
          <a:p>
            <a:pPr lvl="1"/>
            <a:r>
              <a:rPr lang="en-US" sz="1600" dirty="0" smtClean="0">
                <a:solidFill>
                  <a:srgbClr val="686868"/>
                </a:solidFill>
              </a:rPr>
              <a:t>To understand how NIEM began watch this short video.</a:t>
            </a:r>
            <a:endParaRPr lang="en-US" sz="1600" dirty="0">
              <a:solidFill>
                <a:srgbClr val="686868"/>
              </a:solidFill>
            </a:endParaRPr>
          </a:p>
          <a:p>
            <a:pPr lvl="1"/>
            <a:endParaRPr lang="en-US" sz="1600" dirty="0">
              <a:solidFill>
                <a:srgbClr val="686868"/>
              </a:solidFill>
            </a:endParaRPr>
          </a:p>
        </p:txBody>
      </p:sp>
      <p:sp>
        <p:nvSpPr>
          <p:cNvPr id="5" name="Rectangle 4"/>
          <p:cNvSpPr/>
          <p:nvPr/>
        </p:nvSpPr>
        <p:spPr>
          <a:xfrm>
            <a:off x="1623908" y="5418818"/>
            <a:ext cx="5641331" cy="369332"/>
          </a:xfrm>
          <a:prstGeom prst="rect">
            <a:avLst/>
          </a:prstGeom>
        </p:spPr>
        <p:txBody>
          <a:bodyPr wrap="square">
            <a:spAutoFit/>
          </a:bodyPr>
          <a:lstStyle/>
          <a:p>
            <a:pPr algn="ctr"/>
            <a:r>
              <a:rPr lang="en-US" dirty="0">
                <a:hlinkClick r:id="rId4"/>
              </a:rPr>
              <a:t>https://www.niem.gov/aboutniem/Pages/history.aspx</a:t>
            </a:r>
            <a:endParaRPr lang="en-US" dirty="0"/>
          </a:p>
        </p:txBody>
      </p:sp>
    </p:spTree>
    <p:extLst>
      <p:ext uri="{BB962C8B-B14F-4D97-AF65-F5344CB8AC3E}">
        <p14:creationId xmlns:p14="http://schemas.microsoft.com/office/powerpoint/2010/main" val="784543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14</a:t>
            </a:fld>
            <a:endParaRPr lang="en-US" dirty="0"/>
          </a:p>
        </p:txBody>
      </p:sp>
      <p:sp>
        <p:nvSpPr>
          <p:cNvPr id="2" name="Title 1"/>
          <p:cNvSpPr>
            <a:spLocks noGrp="1"/>
          </p:cNvSpPr>
          <p:nvPr>
            <p:ph type="title"/>
          </p:nvPr>
        </p:nvSpPr>
        <p:spPr/>
        <p:txBody>
          <a:bodyPr>
            <a:normAutofit/>
          </a:bodyPr>
          <a:lstStyle/>
          <a:p>
            <a:pPr algn="l"/>
            <a:r>
              <a:rPr lang="en-US" dirty="0" smtClean="0"/>
              <a:t>The beginning of </a:t>
            </a:r>
            <a:r>
              <a:rPr lang="en-US" dirty="0" err="1" smtClean="0"/>
              <a:t>niem</a:t>
            </a:r>
            <a:r>
              <a:rPr lang="en-US" dirty="0" smtClean="0"/>
              <a:t>: Part 2</a:t>
            </a:r>
            <a:endParaRPr lang="en-US" dirty="0"/>
          </a:p>
        </p:txBody>
      </p:sp>
      <p:sp>
        <p:nvSpPr>
          <p:cNvPr id="5" name="Rectangle 4"/>
          <p:cNvSpPr/>
          <p:nvPr/>
        </p:nvSpPr>
        <p:spPr>
          <a:xfrm>
            <a:off x="228600" y="1379445"/>
            <a:ext cx="8413208" cy="2554545"/>
          </a:xfrm>
          <a:prstGeom prst="rect">
            <a:avLst/>
          </a:prstGeom>
        </p:spPr>
        <p:txBody>
          <a:bodyPr wrap="square">
            <a:spAutoFit/>
          </a:bodyPr>
          <a:lstStyle/>
          <a:p>
            <a:pPr lvl="0"/>
            <a:r>
              <a:rPr lang="en-US" sz="2000" dirty="0">
                <a:solidFill>
                  <a:srgbClr val="686868"/>
                </a:solidFill>
              </a:rPr>
              <a:t>Parallel to work that was being done within the </a:t>
            </a:r>
            <a:r>
              <a:rPr lang="en-US" sz="2000" dirty="0" smtClean="0">
                <a:solidFill>
                  <a:srgbClr val="686868"/>
                </a:solidFill>
              </a:rPr>
              <a:t>justice </a:t>
            </a:r>
            <a:r>
              <a:rPr lang="en-US" sz="2000" dirty="0">
                <a:solidFill>
                  <a:srgbClr val="686868"/>
                </a:solidFill>
              </a:rPr>
              <a:t>c</a:t>
            </a:r>
            <a:r>
              <a:rPr lang="en-US" sz="2000" dirty="0" smtClean="0">
                <a:solidFill>
                  <a:srgbClr val="686868"/>
                </a:solidFill>
              </a:rPr>
              <a:t>ommunity</a:t>
            </a:r>
            <a:r>
              <a:rPr lang="en-US" sz="2000" dirty="0">
                <a:solidFill>
                  <a:srgbClr val="686868"/>
                </a:solidFill>
              </a:rPr>
              <a:t>, was the </a:t>
            </a:r>
            <a:r>
              <a:rPr lang="en-US" sz="2000" dirty="0" smtClean="0">
                <a:solidFill>
                  <a:srgbClr val="686868"/>
                </a:solidFill>
              </a:rPr>
              <a:t>stand-up </a:t>
            </a:r>
            <a:r>
              <a:rPr lang="en-US" sz="2000" dirty="0">
                <a:solidFill>
                  <a:srgbClr val="686868"/>
                </a:solidFill>
              </a:rPr>
              <a:t>of the U.S. Department of Homeland Security—which was also beginning to work </a:t>
            </a:r>
            <a:r>
              <a:rPr lang="en-US" sz="2000" dirty="0" smtClean="0">
                <a:solidFill>
                  <a:srgbClr val="686868"/>
                </a:solidFill>
              </a:rPr>
              <a:t>toward </a:t>
            </a:r>
            <a:r>
              <a:rPr lang="en-US" sz="2000" dirty="0">
                <a:solidFill>
                  <a:srgbClr val="686868"/>
                </a:solidFill>
              </a:rPr>
              <a:t>data standardization.</a:t>
            </a:r>
          </a:p>
          <a:p>
            <a:pPr lvl="0"/>
            <a:endParaRPr lang="en-US" sz="2000" dirty="0">
              <a:solidFill>
                <a:srgbClr val="686868"/>
              </a:solidFill>
            </a:endParaRPr>
          </a:p>
          <a:p>
            <a:pPr lvl="0"/>
            <a:r>
              <a:rPr lang="en-US" sz="2000" dirty="0">
                <a:solidFill>
                  <a:srgbClr val="686868"/>
                </a:solidFill>
              </a:rPr>
              <a:t>Collaborative efforts by the justice and homeland security communities—to produce a set of common, well-defined data elements for data exchange development and </a:t>
            </a:r>
            <a:r>
              <a:rPr lang="en-US" sz="2000" dirty="0" smtClean="0">
                <a:solidFill>
                  <a:srgbClr val="686868"/>
                </a:solidFill>
              </a:rPr>
              <a:t>harmonization—led </a:t>
            </a:r>
            <a:r>
              <a:rPr lang="en-US" sz="2000" dirty="0">
                <a:solidFill>
                  <a:srgbClr val="686868"/>
                </a:solidFill>
              </a:rPr>
              <a:t>to the beginnings of NIEM.</a:t>
            </a: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55355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18" descr="crowd.png"/>
          <p:cNvPicPr>
            <a:picLocks noChangeAspect="1"/>
          </p:cNvPicPr>
          <p:nvPr/>
        </p:nvPicPr>
        <p:blipFill>
          <a:blip r:embed="rId3" cstate="print"/>
          <a:srcRect/>
          <a:stretch>
            <a:fillRect/>
          </a:stretch>
        </p:blipFill>
        <p:spPr bwMode="auto">
          <a:xfrm>
            <a:off x="1820" y="4769533"/>
            <a:ext cx="9135304" cy="1368414"/>
          </a:xfrm>
          <a:prstGeom prst="rect">
            <a:avLst/>
          </a:prstGeom>
          <a:noFill/>
          <a:ln w="9525">
            <a:noFill/>
            <a:miter lim="800000"/>
            <a:headEnd/>
            <a:tailEnd/>
          </a:ln>
        </p:spPr>
      </p:pic>
      <p:sp>
        <p:nvSpPr>
          <p:cNvPr id="5" name="Title 4"/>
          <p:cNvSpPr>
            <a:spLocks noGrp="1"/>
          </p:cNvSpPr>
          <p:nvPr>
            <p:ph type="title"/>
          </p:nvPr>
        </p:nvSpPr>
        <p:spPr/>
        <p:txBody>
          <a:bodyPr vert="horz" lIns="91440" tIns="45720" rIns="91440" bIns="45720" rtlCol="0" anchor="ctr">
            <a:normAutofit/>
          </a:bodyPr>
          <a:lstStyle/>
          <a:p>
            <a:r>
              <a:rPr lang="en-US" spc="-80" dirty="0" smtClean="0">
                <a:cs typeface="Tw Cen MT"/>
              </a:rPr>
              <a:t>To Recap: History of </a:t>
            </a:r>
            <a:r>
              <a:rPr lang="en-US" spc="-80" dirty="0" err="1" smtClean="0">
                <a:cs typeface="Tw Cen MT"/>
              </a:rPr>
              <a:t>niem</a:t>
            </a:r>
            <a:endParaRPr lang="en-US" spc="-80" dirty="0">
              <a:cs typeface="Tw Cen MT"/>
            </a:endParaRPr>
          </a:p>
        </p:txBody>
      </p:sp>
      <p:sp>
        <p:nvSpPr>
          <p:cNvPr id="9" name="Rectangle 8"/>
          <p:cNvSpPr/>
          <p:nvPr/>
        </p:nvSpPr>
        <p:spPr>
          <a:xfrm>
            <a:off x="401304" y="1021589"/>
            <a:ext cx="8132618" cy="1354217"/>
          </a:xfrm>
          <a:prstGeom prst="rect">
            <a:avLst/>
          </a:prstGeom>
        </p:spPr>
        <p:txBody>
          <a:bodyPr wrap="square">
            <a:spAutoFit/>
          </a:bodyPr>
          <a:lstStyle/>
          <a:p>
            <a:pPr lvl="0"/>
            <a:r>
              <a:rPr lang="en-US" sz="1600" dirty="0">
                <a:solidFill>
                  <a:srgbClr val="686868"/>
                </a:solidFill>
              </a:rPr>
              <a:t>Started by a handful of organizations supporting state and local government, </a:t>
            </a:r>
            <a:r>
              <a:rPr lang="en-US" sz="1600" dirty="0" smtClean="0">
                <a:solidFill>
                  <a:srgbClr val="686868"/>
                </a:solidFill>
              </a:rPr>
              <a:t>NIEM </a:t>
            </a:r>
            <a:r>
              <a:rPr lang="en-US" sz="1600" dirty="0">
                <a:solidFill>
                  <a:srgbClr val="686868"/>
                </a:solidFill>
              </a:rPr>
              <a:t>is a community-driven, government-wide, standards-based approach to exchanging </a:t>
            </a:r>
            <a:r>
              <a:rPr lang="en-US" sz="1600" dirty="0" smtClean="0">
                <a:solidFill>
                  <a:srgbClr val="686868"/>
                </a:solidFill>
              </a:rPr>
              <a:t>information. Diverse </a:t>
            </a:r>
            <a:r>
              <a:rPr lang="en-US" sz="1600" dirty="0">
                <a:solidFill>
                  <a:srgbClr val="686868"/>
                </a:solidFill>
              </a:rPr>
              <a:t>communities can collectively leverage NIEM to increase efficiencies and improve decision-making.</a:t>
            </a:r>
          </a:p>
          <a:p>
            <a:r>
              <a:rPr lang="en-US" i="1" dirty="0">
                <a:solidFill>
                  <a:srgbClr val="686868"/>
                </a:solidFill>
              </a:rPr>
              <a:t> </a:t>
            </a:r>
            <a:endParaRPr lang="en-US" dirty="0">
              <a:solidFill>
                <a:srgbClr val="686868"/>
              </a:solidFill>
            </a:endParaRPr>
          </a:p>
        </p:txBody>
      </p:sp>
      <p:grpSp>
        <p:nvGrpSpPr>
          <p:cNvPr id="33" name="Group 32"/>
          <p:cNvGrpSpPr/>
          <p:nvPr/>
        </p:nvGrpSpPr>
        <p:grpSpPr>
          <a:xfrm>
            <a:off x="7407343" y="730894"/>
            <a:ext cx="1235427" cy="143483"/>
            <a:chOff x="3462929" y="4029126"/>
            <a:chExt cx="1696889" cy="197077"/>
          </a:xfrm>
        </p:grpSpPr>
        <p:cxnSp>
          <p:nvCxnSpPr>
            <p:cNvPr id="34" name="Straight Connector 33"/>
            <p:cNvCxnSpPr>
              <a:endCxn id="3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2" name="Slide Number Placeholder 41"/>
          <p:cNvSpPr>
            <a:spLocks noGrp="1"/>
          </p:cNvSpPr>
          <p:nvPr>
            <p:ph type="sldNum" sz="quarter" idx="4"/>
          </p:nvPr>
        </p:nvSpPr>
        <p:spPr/>
        <p:txBody>
          <a:bodyPr/>
          <a:lstStyle/>
          <a:p>
            <a:fld id="{6E6030FC-FB78-5E4D-92EA-5D9433591EA9}" type="slidenum">
              <a:rPr lang="en-US" smtClean="0"/>
              <a:pPr/>
              <a:t>15</a:t>
            </a:fld>
            <a:endParaRPr lang="en-US" dirty="0"/>
          </a:p>
        </p:txBody>
      </p:sp>
      <p:sp>
        <p:nvSpPr>
          <p:cNvPr id="2" name="Rounded Rectangular Callout 1"/>
          <p:cNvSpPr/>
          <p:nvPr/>
        </p:nvSpPr>
        <p:spPr>
          <a:xfrm>
            <a:off x="209574" y="2296023"/>
            <a:ext cx="4183035" cy="1213796"/>
          </a:xfrm>
          <a:prstGeom prst="wedgeRoundRectCallout">
            <a:avLst>
              <a:gd name="adj1" fmla="val -22535"/>
              <a:gd name="adj2" fmla="val 158865"/>
              <a:gd name="adj3" fmla="val 16667"/>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lvl="0" algn="ctr"/>
            <a:r>
              <a:rPr lang="en-US" sz="1400" dirty="0">
                <a:solidFill>
                  <a:srgbClr val="1F497D"/>
                </a:solidFill>
              </a:rPr>
              <a:t>By joining forces to overcome the challenges of information exchange across government boundaries, a grassroots effort called the Global Justice Information Sharing Initiative was established.</a:t>
            </a:r>
          </a:p>
        </p:txBody>
      </p:sp>
      <p:sp>
        <p:nvSpPr>
          <p:cNvPr id="47" name="Rounded Rectangular Callout 46"/>
          <p:cNvSpPr/>
          <p:nvPr/>
        </p:nvSpPr>
        <p:spPr>
          <a:xfrm>
            <a:off x="1934414" y="3669113"/>
            <a:ext cx="1916297" cy="1235389"/>
          </a:xfrm>
          <a:prstGeom prst="wedgeRoundRectCallout">
            <a:avLst>
              <a:gd name="adj1" fmla="val -34659"/>
              <a:gd name="adj2" fmla="val 87375"/>
              <a:gd name="adj3" fmla="val 16667"/>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dirty="0" smtClean="0">
                <a:solidFill>
                  <a:schemeClr val="tx2"/>
                </a:solidFill>
              </a:rPr>
              <a:t>The Department </a:t>
            </a:r>
            <a:r>
              <a:rPr lang="en-US" sz="1400" dirty="0">
                <a:solidFill>
                  <a:schemeClr val="tx2"/>
                </a:solidFill>
              </a:rPr>
              <a:t>of Homeland Security (DHS) </a:t>
            </a:r>
            <a:r>
              <a:rPr lang="en-US" sz="1400" dirty="0" smtClean="0">
                <a:solidFill>
                  <a:schemeClr val="tx2"/>
                </a:solidFill>
              </a:rPr>
              <a:t>was established </a:t>
            </a:r>
            <a:r>
              <a:rPr lang="en-US" sz="1400" dirty="0">
                <a:solidFill>
                  <a:schemeClr val="tx2"/>
                </a:solidFill>
              </a:rPr>
              <a:t>November 25, </a:t>
            </a:r>
            <a:r>
              <a:rPr lang="en-US" sz="1400" dirty="0" smtClean="0">
                <a:solidFill>
                  <a:schemeClr val="tx2"/>
                </a:solidFill>
              </a:rPr>
              <a:t>2002.</a:t>
            </a:r>
            <a:endParaRPr lang="en-US" sz="1400" dirty="0">
              <a:solidFill>
                <a:schemeClr val="tx2"/>
              </a:solidFill>
            </a:endParaRPr>
          </a:p>
        </p:txBody>
      </p:sp>
      <p:sp>
        <p:nvSpPr>
          <p:cNvPr id="49" name="Rounded Rectangular Callout 48"/>
          <p:cNvSpPr/>
          <p:nvPr/>
        </p:nvSpPr>
        <p:spPr>
          <a:xfrm>
            <a:off x="5177866" y="1959947"/>
            <a:ext cx="3642862" cy="1549872"/>
          </a:xfrm>
          <a:prstGeom prst="wedgeRoundRectCallout">
            <a:avLst>
              <a:gd name="adj1" fmla="val -19066"/>
              <a:gd name="adj2" fmla="val 150327"/>
              <a:gd name="adj3" fmla="val 16667"/>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lvl="0" algn="ctr"/>
            <a:r>
              <a:rPr lang="en-US" sz="1400" dirty="0">
                <a:solidFill>
                  <a:srgbClr val="1F497D"/>
                </a:solidFill>
              </a:rPr>
              <a:t>Built upon GJXDM's success and lessons learned, NIEM was launched in April 2005 by DHS and </a:t>
            </a:r>
            <a:r>
              <a:rPr lang="en-US" sz="1400" dirty="0" smtClean="0">
                <a:solidFill>
                  <a:srgbClr val="1F497D"/>
                </a:solidFill>
              </a:rPr>
              <a:t>DOJ. HHS </a:t>
            </a:r>
            <a:r>
              <a:rPr lang="en-US" sz="1400" dirty="0">
                <a:solidFill>
                  <a:srgbClr val="1F497D"/>
                </a:solidFill>
              </a:rPr>
              <a:t>joined as the third primary sponsor in 2010.</a:t>
            </a:r>
          </a:p>
        </p:txBody>
      </p:sp>
      <p:sp>
        <p:nvSpPr>
          <p:cNvPr id="50" name="Rounded Rectangular Callout 49"/>
          <p:cNvSpPr/>
          <p:nvPr/>
        </p:nvSpPr>
        <p:spPr>
          <a:xfrm>
            <a:off x="7215908" y="3648364"/>
            <a:ext cx="1791859" cy="1033593"/>
          </a:xfrm>
          <a:prstGeom prst="wedgeRoundRectCallout">
            <a:avLst>
              <a:gd name="adj1" fmla="val 12990"/>
              <a:gd name="adj2" fmla="val 86654"/>
              <a:gd name="adj3" fmla="val 16667"/>
            </a:avLst>
          </a:prstGeom>
          <a:gradFill>
            <a:gsLst>
              <a:gs pos="0">
                <a:srgbClr val="FECB9A"/>
              </a:gs>
              <a:gs pos="100000">
                <a:srgbClr val="FFEEE0"/>
              </a:gs>
            </a:gsLst>
          </a:gradFill>
          <a:ln>
            <a:solidFill>
              <a:srgbClr val="EAB27B"/>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dirty="0">
                <a:solidFill>
                  <a:schemeClr val="tx2"/>
                </a:solidFill>
              </a:rPr>
              <a:t>NIEM continues to mature with new communities and partners</a:t>
            </a:r>
            <a:r>
              <a:rPr lang="en-US" sz="1400" dirty="0" smtClean="0">
                <a:solidFill>
                  <a:schemeClr val="tx2"/>
                </a:solidFill>
              </a:rPr>
              <a:t>…</a:t>
            </a:r>
            <a:endParaRPr lang="en-US" sz="1400" dirty="0">
              <a:solidFill>
                <a:schemeClr val="tx2"/>
              </a:solidFill>
            </a:endParaRPr>
          </a:p>
        </p:txBody>
      </p:sp>
      <p:sp>
        <p:nvSpPr>
          <p:cNvPr id="20" name="Rounded Rectangular Callout 19"/>
          <p:cNvSpPr/>
          <p:nvPr/>
        </p:nvSpPr>
        <p:spPr>
          <a:xfrm>
            <a:off x="3952772" y="3649620"/>
            <a:ext cx="1812640" cy="1235389"/>
          </a:xfrm>
          <a:prstGeom prst="wedgeRoundRectCallout">
            <a:avLst>
              <a:gd name="adj1" fmla="val -645"/>
              <a:gd name="adj2" fmla="val 74057"/>
              <a:gd name="adj3" fmla="val 16667"/>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dirty="0">
                <a:solidFill>
                  <a:schemeClr val="tx2"/>
                </a:solidFill>
              </a:rPr>
              <a:t>The Global Justice XML Data Model (GJXDM) was announced in April 2003.  </a:t>
            </a:r>
          </a:p>
        </p:txBody>
      </p:sp>
    </p:spTree>
    <p:extLst>
      <p:ext uri="{BB962C8B-B14F-4D97-AF65-F5344CB8AC3E}">
        <p14:creationId xmlns:p14="http://schemas.microsoft.com/office/powerpoint/2010/main" val="2094578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bwMode="auto">
          <a:xfrm>
            <a:off x="3249672" y="1745259"/>
            <a:ext cx="1447412" cy="797785"/>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t" anchorCtr="0"/>
          <a:lstStyle/>
          <a:p>
            <a:pPr algn="ctr" defTabSz="622300">
              <a:lnSpc>
                <a:spcPct val="50000"/>
              </a:lnSpc>
              <a:spcAft>
                <a:spcPct val="35000"/>
              </a:spcAft>
              <a:buFont typeface="Wingdings 2" pitchFamily="18" charset="2"/>
              <a:buNone/>
            </a:pPr>
            <a:r>
              <a:rPr lang="en-US" sz="1200" b="1" kern="0" dirty="0" smtClean="0">
                <a:solidFill>
                  <a:srgbClr val="FFFFFF"/>
                </a:solidFill>
              </a:rPr>
              <a:t>2004 to 2005</a:t>
            </a:r>
            <a:endParaRPr lang="en-US" sz="1200" b="1" kern="0" dirty="0">
              <a:solidFill>
                <a:srgbClr val="FFFFFF"/>
              </a:solidFill>
            </a:endParaRPr>
          </a:p>
        </p:txBody>
      </p:sp>
      <p:sp>
        <p:nvSpPr>
          <p:cNvPr id="166" name="Rounded Rectangle 165"/>
          <p:cNvSpPr/>
          <p:nvPr/>
        </p:nvSpPr>
        <p:spPr bwMode="auto">
          <a:xfrm>
            <a:off x="6192260" y="1745259"/>
            <a:ext cx="1095568" cy="797785"/>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t" anchorCtr="0"/>
          <a:lstStyle/>
          <a:p>
            <a:pPr algn="ctr" defTabSz="622300">
              <a:lnSpc>
                <a:spcPct val="50000"/>
              </a:lnSpc>
              <a:spcAft>
                <a:spcPct val="35000"/>
              </a:spcAft>
              <a:buFont typeface="Wingdings 2" pitchFamily="18" charset="2"/>
              <a:buNone/>
            </a:pPr>
            <a:r>
              <a:rPr lang="en-US" sz="1200" b="1" kern="0" dirty="0" smtClean="0">
                <a:solidFill>
                  <a:srgbClr val="FFFFFF"/>
                </a:solidFill>
              </a:rPr>
              <a:t>2007</a:t>
            </a:r>
            <a:endParaRPr lang="en-US" sz="1200" b="1" kern="0" dirty="0">
              <a:solidFill>
                <a:srgbClr val="FFFFFF"/>
              </a:solidFill>
            </a:endParaRPr>
          </a:p>
        </p:txBody>
      </p:sp>
      <p:sp>
        <p:nvSpPr>
          <p:cNvPr id="165" name="Rounded Rectangle 164"/>
          <p:cNvSpPr/>
          <p:nvPr/>
        </p:nvSpPr>
        <p:spPr bwMode="auto">
          <a:xfrm>
            <a:off x="457200" y="1745259"/>
            <a:ext cx="1324168" cy="797785"/>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t" anchorCtr="0"/>
          <a:lstStyle/>
          <a:p>
            <a:pPr algn="ctr" defTabSz="622300">
              <a:lnSpc>
                <a:spcPct val="50000"/>
              </a:lnSpc>
              <a:spcAft>
                <a:spcPct val="35000"/>
              </a:spcAft>
              <a:buFont typeface="Wingdings 2" pitchFamily="18" charset="2"/>
              <a:buNone/>
            </a:pPr>
            <a:r>
              <a:rPr lang="en-US" sz="1200" b="1" kern="0" dirty="0" smtClean="0">
                <a:solidFill>
                  <a:srgbClr val="FFFFFF"/>
                </a:solidFill>
              </a:rPr>
              <a:t>OCT 2001</a:t>
            </a:r>
            <a:endParaRPr lang="en-US" sz="1200" b="1" kern="0" dirty="0">
              <a:solidFill>
                <a:srgbClr val="FFFFFF"/>
              </a:solidFill>
            </a:endParaRPr>
          </a:p>
        </p:txBody>
      </p:sp>
      <p:sp>
        <p:nvSpPr>
          <p:cNvPr id="154" name="Rounded Rectangle 153"/>
          <p:cNvSpPr/>
          <p:nvPr/>
        </p:nvSpPr>
        <p:spPr bwMode="auto">
          <a:xfrm>
            <a:off x="7410478" y="1745259"/>
            <a:ext cx="1615114" cy="797785"/>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t" anchorCtr="0"/>
          <a:lstStyle/>
          <a:p>
            <a:pPr algn="ctr" defTabSz="622300">
              <a:lnSpc>
                <a:spcPct val="50000"/>
              </a:lnSpc>
              <a:spcAft>
                <a:spcPct val="35000"/>
              </a:spcAft>
              <a:buFont typeface="Wingdings 2" pitchFamily="18" charset="2"/>
              <a:buNone/>
            </a:pPr>
            <a:r>
              <a:rPr lang="en-US" sz="1200" b="1" kern="0" dirty="0" smtClean="0">
                <a:solidFill>
                  <a:srgbClr val="FFFFFF"/>
                </a:solidFill>
              </a:rPr>
              <a:t>MAY 2012</a:t>
            </a:r>
            <a:endParaRPr lang="en-US" sz="1200" b="1" kern="0" dirty="0">
              <a:solidFill>
                <a:srgbClr val="FFFFFF"/>
              </a:solidFill>
            </a:endParaRPr>
          </a:p>
        </p:txBody>
      </p:sp>
      <p:sp>
        <p:nvSpPr>
          <p:cNvPr id="153" name="Rounded Rectangle 152"/>
          <p:cNvSpPr/>
          <p:nvPr/>
        </p:nvSpPr>
        <p:spPr bwMode="auto">
          <a:xfrm>
            <a:off x="6803020" y="3936030"/>
            <a:ext cx="1430126" cy="798986"/>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b" anchorCtr="0"/>
          <a:lstStyle/>
          <a:p>
            <a:pPr algn="ctr" defTabSz="622300">
              <a:lnSpc>
                <a:spcPct val="90000"/>
              </a:lnSpc>
              <a:spcAft>
                <a:spcPct val="35000"/>
              </a:spcAft>
              <a:buFont typeface="Wingdings 2" pitchFamily="18" charset="2"/>
              <a:buNone/>
            </a:pPr>
            <a:r>
              <a:rPr lang="en-US" sz="1200" b="1" kern="0" dirty="0" smtClean="0">
                <a:solidFill>
                  <a:srgbClr val="FFFFFF"/>
                </a:solidFill>
              </a:rPr>
              <a:t>APRIL 2011</a:t>
            </a:r>
            <a:endParaRPr lang="en-US" sz="1200" b="1" kern="0" dirty="0">
              <a:solidFill>
                <a:srgbClr val="FFFFFF"/>
              </a:solidFill>
            </a:endParaRPr>
          </a:p>
        </p:txBody>
      </p:sp>
      <p:sp>
        <p:nvSpPr>
          <p:cNvPr id="152" name="Rounded Rectangle 151"/>
          <p:cNvSpPr/>
          <p:nvPr/>
        </p:nvSpPr>
        <p:spPr bwMode="auto">
          <a:xfrm>
            <a:off x="5628247" y="3936030"/>
            <a:ext cx="1020943" cy="798986"/>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b" anchorCtr="0"/>
          <a:lstStyle/>
          <a:p>
            <a:pPr algn="ctr" defTabSz="622300">
              <a:lnSpc>
                <a:spcPct val="90000"/>
              </a:lnSpc>
              <a:spcAft>
                <a:spcPct val="35000"/>
              </a:spcAft>
              <a:buFont typeface="Wingdings 2" pitchFamily="18" charset="2"/>
              <a:buNone/>
            </a:pPr>
            <a:r>
              <a:rPr lang="en-US" sz="1200" b="1" kern="0" dirty="0" smtClean="0">
                <a:solidFill>
                  <a:srgbClr val="FFFFFF"/>
                </a:solidFill>
              </a:rPr>
              <a:t>2007</a:t>
            </a:r>
            <a:endParaRPr lang="en-US" sz="1200" b="1" kern="0" dirty="0">
              <a:solidFill>
                <a:srgbClr val="FFFFFF"/>
              </a:solidFill>
            </a:endParaRPr>
          </a:p>
        </p:txBody>
      </p:sp>
      <p:cxnSp>
        <p:nvCxnSpPr>
          <p:cNvPr id="55" name="Straight Connector 54"/>
          <p:cNvCxnSpPr/>
          <p:nvPr/>
        </p:nvCxnSpPr>
        <p:spPr>
          <a:xfrm flipV="1">
            <a:off x="770001" y="3223497"/>
            <a:ext cx="7519635" cy="3717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tailEnd type="arrow"/>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50" name="Rectangle 149"/>
          <p:cNvSpPr/>
          <p:nvPr/>
        </p:nvSpPr>
        <p:spPr>
          <a:xfrm rot="5400000">
            <a:off x="4128285" y="2613150"/>
            <a:ext cx="368208" cy="1257866"/>
          </a:xfrm>
          <a:prstGeom prst="rect">
            <a:avLst/>
          </a:prstGeom>
          <a:solidFill>
            <a:schemeClr val="bg1">
              <a:lumMod val="95000"/>
            </a:schemeClr>
          </a:soli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sp>
        <p:nvSpPr>
          <p:cNvPr id="148" name="Rounded Rectangle 147"/>
          <p:cNvSpPr/>
          <p:nvPr/>
        </p:nvSpPr>
        <p:spPr bwMode="auto">
          <a:xfrm>
            <a:off x="3986358" y="3936030"/>
            <a:ext cx="1477002" cy="798986"/>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b" anchorCtr="0"/>
          <a:lstStyle/>
          <a:p>
            <a:pPr algn="ctr" defTabSz="622300">
              <a:lnSpc>
                <a:spcPct val="90000"/>
              </a:lnSpc>
              <a:spcAft>
                <a:spcPct val="35000"/>
              </a:spcAft>
              <a:buFont typeface="Wingdings 2" pitchFamily="18" charset="2"/>
              <a:buNone/>
            </a:pPr>
            <a:r>
              <a:rPr lang="en-US" sz="1200" b="1" kern="0" dirty="0" smtClean="0">
                <a:solidFill>
                  <a:srgbClr val="FFFFFF"/>
                </a:solidFill>
              </a:rPr>
              <a:t>2007</a:t>
            </a:r>
            <a:endParaRPr lang="en-US" sz="1200" b="1" kern="0" dirty="0">
              <a:solidFill>
                <a:srgbClr val="FFFFFF"/>
              </a:solidFill>
            </a:endParaRPr>
          </a:p>
        </p:txBody>
      </p:sp>
      <p:sp>
        <p:nvSpPr>
          <p:cNvPr id="147" name="Rounded Rectangle 146"/>
          <p:cNvSpPr/>
          <p:nvPr/>
        </p:nvSpPr>
        <p:spPr bwMode="auto">
          <a:xfrm>
            <a:off x="1781367" y="3936030"/>
            <a:ext cx="1060932" cy="798986"/>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b" anchorCtr="0"/>
          <a:lstStyle/>
          <a:p>
            <a:pPr algn="ctr" defTabSz="622300">
              <a:lnSpc>
                <a:spcPct val="90000"/>
              </a:lnSpc>
              <a:spcAft>
                <a:spcPct val="35000"/>
              </a:spcAft>
              <a:buFont typeface="Wingdings 2" pitchFamily="18" charset="2"/>
              <a:buNone/>
            </a:pPr>
            <a:r>
              <a:rPr lang="en-US" sz="1200" b="1" kern="0" dirty="0" smtClean="0">
                <a:solidFill>
                  <a:srgbClr val="FFFFFF"/>
                </a:solidFill>
              </a:rPr>
              <a:t>JULY 2003</a:t>
            </a:r>
            <a:endParaRPr lang="en-US" sz="1200" b="1" kern="0" dirty="0">
              <a:solidFill>
                <a:srgbClr val="FFFFFF"/>
              </a:solidFill>
            </a:endParaRPr>
          </a:p>
        </p:txBody>
      </p:sp>
      <p:sp>
        <p:nvSpPr>
          <p:cNvPr id="146" name="Rounded Rectangle 145"/>
          <p:cNvSpPr/>
          <p:nvPr/>
        </p:nvSpPr>
        <p:spPr bwMode="auto">
          <a:xfrm>
            <a:off x="412760" y="3936030"/>
            <a:ext cx="1040154" cy="798986"/>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b" anchorCtr="0"/>
          <a:lstStyle/>
          <a:p>
            <a:pPr algn="ctr" defTabSz="622300">
              <a:lnSpc>
                <a:spcPct val="90000"/>
              </a:lnSpc>
              <a:spcAft>
                <a:spcPct val="35000"/>
              </a:spcAft>
              <a:buFont typeface="Wingdings 2" pitchFamily="18" charset="2"/>
              <a:buNone/>
            </a:pPr>
            <a:r>
              <a:rPr lang="en-US" sz="1200" b="1" kern="0" dirty="0" smtClean="0">
                <a:solidFill>
                  <a:srgbClr val="FFFFFF"/>
                </a:solidFill>
              </a:rPr>
              <a:t>NOV 2002</a:t>
            </a:r>
          </a:p>
        </p:txBody>
      </p:sp>
      <p:sp>
        <p:nvSpPr>
          <p:cNvPr id="143" name="Rounded Rectangle 142"/>
          <p:cNvSpPr/>
          <p:nvPr/>
        </p:nvSpPr>
        <p:spPr bwMode="auto">
          <a:xfrm>
            <a:off x="1915451" y="1745259"/>
            <a:ext cx="1206903" cy="797785"/>
          </a:xfrm>
          <a:prstGeom prst="roundRect">
            <a:avLst>
              <a:gd name="adj" fmla="val 5374"/>
            </a:avLst>
          </a:prstGeom>
          <a:solidFill>
            <a:srgbClr val="1F497D"/>
          </a:solidFill>
          <a:ln>
            <a:solidFill>
              <a:srgbClr val="5C7073"/>
            </a:solidFill>
          </a:ln>
          <a:effectLst/>
        </p:spPr>
        <p:style>
          <a:lnRef idx="1">
            <a:schemeClr val="dk1"/>
          </a:lnRef>
          <a:fillRef idx="2">
            <a:schemeClr val="dk1"/>
          </a:fillRef>
          <a:effectRef idx="1">
            <a:schemeClr val="dk1"/>
          </a:effectRef>
          <a:fontRef idx="minor">
            <a:schemeClr val="dk1"/>
          </a:fontRef>
        </p:style>
        <p:txBody>
          <a:bodyPr tIns="91440" anchor="t" anchorCtr="0"/>
          <a:lstStyle/>
          <a:p>
            <a:pPr algn="ctr" defTabSz="622300">
              <a:lnSpc>
                <a:spcPct val="50000"/>
              </a:lnSpc>
              <a:spcAft>
                <a:spcPct val="35000"/>
              </a:spcAft>
              <a:buFont typeface="Wingdings 2" pitchFamily="18" charset="2"/>
              <a:buNone/>
            </a:pPr>
            <a:r>
              <a:rPr lang="en-US" sz="1200" b="1" kern="0" dirty="0" smtClean="0">
                <a:solidFill>
                  <a:srgbClr val="FFFFFF"/>
                </a:solidFill>
              </a:rPr>
              <a:t>DEC 2004</a:t>
            </a:r>
            <a:endParaRPr lang="en-US" sz="1200" b="1" kern="0" dirty="0">
              <a:solidFill>
                <a:srgbClr val="FFFFFF"/>
              </a:solidFill>
            </a:endParaRPr>
          </a:p>
        </p:txBody>
      </p:sp>
      <p:cxnSp>
        <p:nvCxnSpPr>
          <p:cNvPr id="135" name="Straight Connector 134"/>
          <p:cNvCxnSpPr/>
          <p:nvPr/>
        </p:nvCxnSpPr>
        <p:spPr>
          <a:xfrm>
            <a:off x="6995770" y="3265450"/>
            <a:ext cx="0" cy="46159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36" name="Rounded Rectangle 135"/>
          <p:cNvSpPr/>
          <p:nvPr/>
        </p:nvSpPr>
        <p:spPr bwMode="auto">
          <a:xfrm>
            <a:off x="6803020" y="3666819"/>
            <a:ext cx="1430126" cy="79898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National Strategy for Trusted Identities in Cyberspace</a:t>
            </a:r>
          </a:p>
        </p:txBody>
      </p:sp>
      <p:cxnSp>
        <p:nvCxnSpPr>
          <p:cNvPr id="70" name="Straight Connector 69"/>
          <p:cNvCxnSpPr/>
          <p:nvPr/>
        </p:nvCxnSpPr>
        <p:spPr>
          <a:xfrm>
            <a:off x="1991012" y="3265450"/>
            <a:ext cx="0" cy="46159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74" name="Title 2"/>
          <p:cNvSpPr>
            <a:spLocks noGrp="1"/>
          </p:cNvSpPr>
          <p:nvPr>
            <p:ph type="title"/>
          </p:nvPr>
        </p:nvSpPr>
        <p:spPr>
          <a:xfrm>
            <a:off x="255755" y="131380"/>
            <a:ext cx="5737510" cy="472966"/>
          </a:xfrm>
          <a:prstGeom prst="rect">
            <a:avLst/>
          </a:prstGeom>
        </p:spPr>
        <p:txBody>
          <a:bodyP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kern="0" cap="none" dirty="0" smtClean="0"/>
              <a:t>SAMPLING OF INFORMATION SHARING EVOLUTION </a:t>
            </a:r>
            <a:endParaRPr kumimoji="0" lang="en-US" i="0" u="none" strike="noStrike" kern="0" cap="none" spc="0" normalizeH="0" baseline="0" noProof="0" dirty="0" smtClean="0">
              <a:ln>
                <a:noFill/>
              </a:ln>
              <a:effectLst/>
              <a:uLnTx/>
              <a:uFillTx/>
            </a:endParaRPr>
          </a:p>
        </p:txBody>
      </p:sp>
      <p:sp>
        <p:nvSpPr>
          <p:cNvPr id="54" name="Oval 53"/>
          <p:cNvSpPr>
            <a:spLocks noChangeAspect="1"/>
          </p:cNvSpPr>
          <p:nvPr/>
        </p:nvSpPr>
        <p:spPr>
          <a:xfrm>
            <a:off x="468249"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57" name="Straight Connector 56"/>
          <p:cNvCxnSpPr/>
          <p:nvPr/>
        </p:nvCxnSpPr>
        <p:spPr>
          <a:xfrm>
            <a:off x="613173" y="2217210"/>
            <a:ext cx="0" cy="89164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58" name="Rounded Rectangle 57"/>
          <p:cNvSpPr/>
          <p:nvPr/>
        </p:nvSpPr>
        <p:spPr bwMode="auto">
          <a:xfrm>
            <a:off x="457200" y="2015671"/>
            <a:ext cx="1324168" cy="7977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Critical Infrastructure Protection in the Information </a:t>
            </a:r>
            <a:r>
              <a:rPr lang="en-US" sz="1200" kern="0" dirty="0" smtClean="0">
                <a:solidFill>
                  <a:srgbClr val="686868"/>
                </a:solidFill>
              </a:rPr>
              <a:t>Age</a:t>
            </a:r>
            <a:endParaRPr lang="en-US" sz="1200" kern="0" dirty="0">
              <a:solidFill>
                <a:srgbClr val="686868"/>
              </a:solidFill>
            </a:endParaRPr>
          </a:p>
        </p:txBody>
      </p:sp>
      <p:cxnSp>
        <p:nvCxnSpPr>
          <p:cNvPr id="59" name="Straight Connector 58"/>
          <p:cNvCxnSpPr/>
          <p:nvPr/>
        </p:nvCxnSpPr>
        <p:spPr>
          <a:xfrm>
            <a:off x="1302037" y="3265450"/>
            <a:ext cx="0" cy="46159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66" name="Oval 65"/>
          <p:cNvSpPr>
            <a:spLocks noChangeAspect="1"/>
          </p:cNvSpPr>
          <p:nvPr/>
        </p:nvSpPr>
        <p:spPr>
          <a:xfrm flipH="1">
            <a:off x="404241" y="5709574"/>
            <a:ext cx="234096" cy="234096"/>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 name="Rectangle 3"/>
          <p:cNvSpPr/>
          <p:nvPr/>
        </p:nvSpPr>
        <p:spPr>
          <a:xfrm rot="2700000">
            <a:off x="1857165" y="3111902"/>
            <a:ext cx="260362" cy="260362"/>
          </a:xfrm>
          <a:prstGeom prst="rect">
            <a:avLst/>
          </a:prstGeom>
          <a:solidFill>
            <a:schemeClr val="bg1">
              <a:lumMod val="95000"/>
            </a:schemeClr>
          </a:soli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sp>
        <p:nvSpPr>
          <p:cNvPr id="68" name="Oval 67"/>
          <p:cNvSpPr>
            <a:spLocks noChangeAspect="1"/>
          </p:cNvSpPr>
          <p:nvPr/>
        </p:nvSpPr>
        <p:spPr>
          <a:xfrm>
            <a:off x="1162707"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9" name="Rounded Rectangle 68"/>
          <p:cNvSpPr/>
          <p:nvPr/>
        </p:nvSpPr>
        <p:spPr bwMode="auto">
          <a:xfrm>
            <a:off x="412760" y="3666819"/>
            <a:ext cx="1040154" cy="79898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Homeland Security Act </a:t>
            </a:r>
          </a:p>
        </p:txBody>
      </p:sp>
      <p:sp>
        <p:nvSpPr>
          <p:cNvPr id="71" name="Rounded Rectangle 70"/>
          <p:cNvSpPr/>
          <p:nvPr/>
        </p:nvSpPr>
        <p:spPr bwMode="auto">
          <a:xfrm>
            <a:off x="1781367" y="3666819"/>
            <a:ext cx="1060932" cy="79898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Homeland Security Information Sharing</a:t>
            </a:r>
          </a:p>
        </p:txBody>
      </p:sp>
      <p:sp>
        <p:nvSpPr>
          <p:cNvPr id="72" name="Rectangle 71"/>
          <p:cNvSpPr/>
          <p:nvPr/>
        </p:nvSpPr>
        <p:spPr>
          <a:xfrm rot="2700000">
            <a:off x="2571193" y="3111902"/>
            <a:ext cx="260362" cy="260362"/>
          </a:xfrm>
          <a:prstGeom prst="rect">
            <a:avLst/>
          </a:prstGeom>
          <a:solidFill>
            <a:schemeClr val="bg1">
              <a:lumMod val="95000"/>
            </a:schemeClr>
          </a:soli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cxnSp>
        <p:nvCxnSpPr>
          <p:cNvPr id="81" name="Straight Connector 80"/>
          <p:cNvCxnSpPr/>
          <p:nvPr/>
        </p:nvCxnSpPr>
        <p:spPr>
          <a:xfrm>
            <a:off x="2707343" y="2217210"/>
            <a:ext cx="0" cy="89164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83" name="Rounded Rectangle 82"/>
          <p:cNvSpPr/>
          <p:nvPr/>
        </p:nvSpPr>
        <p:spPr bwMode="auto">
          <a:xfrm>
            <a:off x="1915451" y="2015671"/>
            <a:ext cx="1206903" cy="7977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defRPr/>
            </a:pPr>
            <a:r>
              <a:rPr lang="en-US" sz="1200" kern="0" dirty="0">
                <a:solidFill>
                  <a:srgbClr val="686868"/>
                </a:solidFill>
              </a:rPr>
              <a:t>Intelligence Reform and Terrorism Prevention Act</a:t>
            </a:r>
          </a:p>
        </p:txBody>
      </p:sp>
      <p:sp>
        <p:nvSpPr>
          <p:cNvPr id="120" name="Oval 119"/>
          <p:cNvSpPr>
            <a:spLocks noChangeAspect="1"/>
          </p:cNvSpPr>
          <p:nvPr/>
        </p:nvSpPr>
        <p:spPr>
          <a:xfrm>
            <a:off x="3224261"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21" name="Straight Connector 120"/>
          <p:cNvCxnSpPr/>
          <p:nvPr/>
        </p:nvCxnSpPr>
        <p:spPr>
          <a:xfrm>
            <a:off x="3383474" y="2217210"/>
            <a:ext cx="0" cy="89164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22" name="Rounded Rectangle 121"/>
          <p:cNvSpPr/>
          <p:nvPr/>
        </p:nvSpPr>
        <p:spPr bwMode="auto">
          <a:xfrm>
            <a:off x="3249672" y="2015671"/>
            <a:ext cx="1447412" cy="7977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Sharing of </a:t>
            </a:r>
            <a:r>
              <a:rPr lang="en-US" sz="1200" kern="0" dirty="0" smtClean="0">
                <a:solidFill>
                  <a:srgbClr val="686868"/>
                </a:solidFill>
              </a:rPr>
              <a:t>Terrorism Related </a:t>
            </a:r>
            <a:r>
              <a:rPr lang="en-US" sz="1200" kern="0" dirty="0">
                <a:solidFill>
                  <a:srgbClr val="686868"/>
                </a:solidFill>
              </a:rPr>
              <a:t>Information</a:t>
            </a:r>
          </a:p>
        </p:txBody>
      </p:sp>
      <p:cxnSp>
        <p:nvCxnSpPr>
          <p:cNvPr id="127" name="Straight Connector 126"/>
          <p:cNvCxnSpPr/>
          <p:nvPr/>
        </p:nvCxnSpPr>
        <p:spPr>
          <a:xfrm>
            <a:off x="5262398" y="3265450"/>
            <a:ext cx="0" cy="46159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23" name="Oval 122"/>
          <p:cNvSpPr>
            <a:spLocks noChangeAspect="1"/>
          </p:cNvSpPr>
          <p:nvPr/>
        </p:nvSpPr>
        <p:spPr>
          <a:xfrm>
            <a:off x="5114042"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5" name="Rounded Rectangle 124"/>
          <p:cNvSpPr/>
          <p:nvPr/>
        </p:nvSpPr>
        <p:spPr bwMode="auto">
          <a:xfrm>
            <a:off x="3986358" y="3666819"/>
            <a:ext cx="1477002" cy="79898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Implementing Recommendations of the 911 Commission Act</a:t>
            </a:r>
          </a:p>
        </p:txBody>
      </p:sp>
      <p:cxnSp>
        <p:nvCxnSpPr>
          <p:cNvPr id="129" name="Straight Connector 128"/>
          <p:cNvCxnSpPr/>
          <p:nvPr/>
        </p:nvCxnSpPr>
        <p:spPr>
          <a:xfrm>
            <a:off x="5820997" y="3265450"/>
            <a:ext cx="0" cy="46159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28" name="Oval 127"/>
          <p:cNvSpPr>
            <a:spLocks noChangeAspect="1"/>
          </p:cNvSpPr>
          <p:nvPr/>
        </p:nvSpPr>
        <p:spPr>
          <a:xfrm>
            <a:off x="5666260"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0" name="Rounded Rectangle 129"/>
          <p:cNvSpPr/>
          <p:nvPr/>
        </p:nvSpPr>
        <p:spPr bwMode="auto">
          <a:xfrm>
            <a:off x="5628247" y="3666819"/>
            <a:ext cx="1020943" cy="79898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smtClean="0">
                <a:solidFill>
                  <a:srgbClr val="686868"/>
                </a:solidFill>
              </a:rPr>
              <a:t>DOD </a:t>
            </a:r>
            <a:r>
              <a:rPr lang="en-US" sz="1200" kern="0" dirty="0">
                <a:solidFill>
                  <a:srgbClr val="686868"/>
                </a:solidFill>
              </a:rPr>
              <a:t>Information Sharing Strategy</a:t>
            </a:r>
          </a:p>
        </p:txBody>
      </p:sp>
      <p:sp>
        <p:nvSpPr>
          <p:cNvPr id="131" name="Rectangle 130"/>
          <p:cNvSpPr/>
          <p:nvPr/>
        </p:nvSpPr>
        <p:spPr>
          <a:xfrm rot="2700000">
            <a:off x="6248958" y="3111902"/>
            <a:ext cx="260362" cy="260362"/>
          </a:xfrm>
          <a:prstGeom prst="rect">
            <a:avLst/>
          </a:prstGeom>
          <a:solidFill>
            <a:schemeClr val="bg1">
              <a:lumMod val="95000"/>
            </a:schemeClr>
          </a:soli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cxnSp>
        <p:nvCxnSpPr>
          <p:cNvPr id="132" name="Straight Connector 131"/>
          <p:cNvCxnSpPr/>
          <p:nvPr/>
        </p:nvCxnSpPr>
        <p:spPr>
          <a:xfrm>
            <a:off x="6374545" y="2217210"/>
            <a:ext cx="0" cy="89164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33" name="Rounded Rectangle 132"/>
          <p:cNvSpPr/>
          <p:nvPr/>
        </p:nvSpPr>
        <p:spPr bwMode="auto">
          <a:xfrm>
            <a:off x="6192260" y="2015671"/>
            <a:ext cx="1095568" cy="7977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The National Strategy for Information Sharing </a:t>
            </a:r>
          </a:p>
        </p:txBody>
      </p:sp>
      <p:sp>
        <p:nvSpPr>
          <p:cNvPr id="134" name="Oval 133"/>
          <p:cNvSpPr>
            <a:spLocks noChangeAspect="1"/>
          </p:cNvSpPr>
          <p:nvPr/>
        </p:nvSpPr>
        <p:spPr>
          <a:xfrm>
            <a:off x="6851226" y="3091207"/>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7" name="Rectangle 136"/>
          <p:cNvSpPr/>
          <p:nvPr/>
        </p:nvSpPr>
        <p:spPr>
          <a:xfrm rot="2700000">
            <a:off x="7464401" y="3111902"/>
            <a:ext cx="260362" cy="260362"/>
          </a:xfrm>
          <a:prstGeom prst="rect">
            <a:avLst/>
          </a:prstGeom>
          <a:solidFill>
            <a:schemeClr val="bg1">
              <a:lumMod val="95000"/>
            </a:schemeClr>
          </a:soli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cxnSp>
        <p:nvCxnSpPr>
          <p:cNvPr id="138" name="Straight Connector 137"/>
          <p:cNvCxnSpPr/>
          <p:nvPr/>
        </p:nvCxnSpPr>
        <p:spPr>
          <a:xfrm>
            <a:off x="7592764" y="2217210"/>
            <a:ext cx="0" cy="891642"/>
          </a:xfrm>
          <a:prstGeom prst="lin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19050" cmpd="sng">
            <a:solidFill>
              <a:srgbClr val="13406A"/>
            </a:solidFill>
            <a:prstDash val="sysDash"/>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cxnSp>
      <p:sp>
        <p:nvSpPr>
          <p:cNvPr id="139" name="Rounded Rectangle 138"/>
          <p:cNvSpPr/>
          <p:nvPr/>
        </p:nvSpPr>
        <p:spPr bwMode="auto">
          <a:xfrm>
            <a:off x="7410478" y="2015671"/>
            <a:ext cx="1615114" cy="79778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anchor="ctr" anchorCtr="0"/>
          <a:lstStyle/>
          <a:p>
            <a:pPr defTabSz="622300">
              <a:lnSpc>
                <a:spcPct val="90000"/>
              </a:lnSpc>
              <a:spcAft>
                <a:spcPct val="35000"/>
              </a:spcAft>
              <a:buFont typeface="Wingdings 2" pitchFamily="18" charset="2"/>
              <a:buNone/>
              <a:defRPr/>
            </a:pPr>
            <a:r>
              <a:rPr lang="en-US" sz="1200" kern="0" dirty="0">
                <a:solidFill>
                  <a:srgbClr val="686868"/>
                </a:solidFill>
              </a:rPr>
              <a:t>Federal Information Technology Shared Services Strategy</a:t>
            </a:r>
          </a:p>
        </p:txBody>
      </p:sp>
      <p:sp>
        <p:nvSpPr>
          <p:cNvPr id="140" name="Rectangle 139"/>
          <p:cNvSpPr/>
          <p:nvPr/>
        </p:nvSpPr>
        <p:spPr>
          <a:xfrm rot="2700000" flipV="1">
            <a:off x="2641659" y="5725629"/>
            <a:ext cx="201986" cy="201986"/>
          </a:xfrm>
          <a:prstGeom prst="rect">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pic>
        <p:nvPicPr>
          <p:cNvPr id="10" name="Picture 9" descr="NIEM-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256" y="3153814"/>
            <a:ext cx="1052908" cy="182000"/>
          </a:xfrm>
          <a:prstGeom prst="rect">
            <a:avLst/>
          </a:prstGeom>
        </p:spPr>
      </p:pic>
      <p:sp>
        <p:nvSpPr>
          <p:cNvPr id="12" name="TextBox 11"/>
          <p:cNvSpPr txBox="1"/>
          <p:nvPr/>
        </p:nvSpPr>
        <p:spPr>
          <a:xfrm>
            <a:off x="648497" y="5622836"/>
            <a:ext cx="1660280" cy="369332"/>
          </a:xfrm>
          <a:prstGeom prst="rect">
            <a:avLst/>
          </a:prstGeom>
          <a:noFill/>
        </p:spPr>
        <p:txBody>
          <a:bodyPr wrap="none" rtlCol="0">
            <a:spAutoFit/>
          </a:bodyPr>
          <a:lstStyle/>
          <a:p>
            <a:r>
              <a:rPr lang="en-US" dirty="0" smtClean="0">
                <a:solidFill>
                  <a:srgbClr val="686868"/>
                </a:solidFill>
              </a:rPr>
              <a:t>Legislative Act</a:t>
            </a:r>
          </a:p>
        </p:txBody>
      </p:sp>
      <p:sp>
        <p:nvSpPr>
          <p:cNvPr id="155" name="TextBox 154"/>
          <p:cNvSpPr txBox="1"/>
          <p:nvPr/>
        </p:nvSpPr>
        <p:spPr>
          <a:xfrm>
            <a:off x="2979400" y="5637352"/>
            <a:ext cx="1839604" cy="369332"/>
          </a:xfrm>
          <a:prstGeom prst="rect">
            <a:avLst/>
          </a:prstGeom>
          <a:noFill/>
        </p:spPr>
        <p:txBody>
          <a:bodyPr wrap="none" rtlCol="0">
            <a:spAutoFit/>
          </a:bodyPr>
          <a:lstStyle/>
          <a:p>
            <a:r>
              <a:rPr lang="en-US" dirty="0" smtClean="0">
                <a:solidFill>
                  <a:srgbClr val="686868"/>
                </a:solidFill>
              </a:rPr>
              <a:t>Executive Order</a:t>
            </a:r>
          </a:p>
        </p:txBody>
      </p:sp>
      <p:grpSp>
        <p:nvGrpSpPr>
          <p:cNvPr id="156" name="Group 155"/>
          <p:cNvGrpSpPr/>
          <p:nvPr/>
        </p:nvGrpSpPr>
        <p:grpSpPr>
          <a:xfrm>
            <a:off x="7407343" y="730894"/>
            <a:ext cx="1235427" cy="143483"/>
            <a:chOff x="3462929" y="4029126"/>
            <a:chExt cx="1696889" cy="197077"/>
          </a:xfrm>
        </p:grpSpPr>
        <p:cxnSp>
          <p:nvCxnSpPr>
            <p:cNvPr id="157" name="Straight Connector 156"/>
            <p:cNvCxnSpPr>
              <a:endCxn id="16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Oval 160"/>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Oval 16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Oval 162"/>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Oval 163"/>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Slide Number Placeholder 12"/>
          <p:cNvSpPr>
            <a:spLocks noGrp="1"/>
          </p:cNvSpPr>
          <p:nvPr>
            <p:ph type="sldNum" sz="quarter" idx="4"/>
          </p:nvPr>
        </p:nvSpPr>
        <p:spPr/>
        <p:txBody>
          <a:bodyPr/>
          <a:lstStyle/>
          <a:p>
            <a:fld id="{6E6030FC-FB78-5E4D-92EA-5D9433591EA9}" type="slidenum">
              <a:rPr lang="en-US" smtClean="0"/>
              <a:pPr/>
              <a:t>16</a:t>
            </a:fld>
            <a:endParaRPr lang="en-US" dirty="0"/>
          </a:p>
        </p:txBody>
      </p:sp>
    </p:spTree>
    <p:extLst>
      <p:ext uri="{BB962C8B-B14F-4D97-AF65-F5344CB8AC3E}">
        <p14:creationId xmlns:p14="http://schemas.microsoft.com/office/powerpoint/2010/main" val="3009550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80125" y="2000250"/>
            <a:ext cx="184666" cy="369332"/>
          </a:xfrm>
          <a:prstGeom prst="rect">
            <a:avLst/>
          </a:prstGeom>
          <a:noFill/>
        </p:spPr>
        <p:txBody>
          <a:bodyPr wrap="none" rtlCol="0">
            <a:spAutoFit/>
          </a:bodyPr>
          <a:lstStyle/>
          <a:p>
            <a:endParaRPr lang="en-US" dirty="0" err="1" smtClean="0">
              <a:solidFill>
                <a:srgbClr val="686868"/>
              </a:solidFill>
            </a:endParaRPr>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dirty="0" smtClean="0"/>
              <a:t>Knowledge Check</a:t>
            </a:r>
          </a:p>
        </p:txBody>
      </p:sp>
      <p:sp>
        <p:nvSpPr>
          <p:cNvPr id="7" name="Content Placeholder 2"/>
          <p:cNvSpPr txBox="1">
            <a:spLocks/>
          </p:cNvSpPr>
          <p:nvPr/>
        </p:nvSpPr>
        <p:spPr>
          <a:xfrm>
            <a:off x="324069" y="1511186"/>
            <a:ext cx="8672878" cy="39240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rgbClr val="1F497D"/>
                </a:solidFill>
              </a:rPr>
              <a:t>True or False?</a:t>
            </a:r>
          </a:p>
          <a:p>
            <a:pPr marL="457200" lvl="1" indent="-457200">
              <a:lnSpc>
                <a:spcPct val="116000"/>
              </a:lnSpc>
              <a:buClr>
                <a:schemeClr val="tx1"/>
              </a:buClr>
              <a:buFont typeface="+mj-lt"/>
              <a:buAutoNum type="arabicPeriod"/>
              <a:defRPr/>
            </a:pPr>
            <a:endParaRPr lang="en-US" sz="2400" dirty="0" smtClean="0">
              <a:solidFill>
                <a:schemeClr val="tx1">
                  <a:lumMod val="75000"/>
                </a:schemeClr>
              </a:solidFill>
            </a:endParaRPr>
          </a:p>
          <a:p>
            <a:pPr lvl="1" indent="-457200">
              <a:lnSpc>
                <a:spcPct val="96000"/>
              </a:lnSpc>
              <a:buClr>
                <a:schemeClr val="tx1"/>
              </a:buClr>
              <a:buFont typeface="+mj-lt"/>
              <a:buAutoNum type="arabicPeriod"/>
              <a:defRPr/>
            </a:pPr>
            <a:r>
              <a:rPr lang="en-US" sz="2200" dirty="0">
                <a:solidFill>
                  <a:schemeClr val="tx1">
                    <a:lumMod val="75000"/>
                  </a:schemeClr>
                </a:solidFill>
              </a:rPr>
              <a:t>NIEM is only used by </a:t>
            </a:r>
            <a:r>
              <a:rPr lang="en-US" sz="2200" dirty="0" smtClean="0">
                <a:solidFill>
                  <a:schemeClr val="tx1">
                    <a:lumMod val="75000"/>
                  </a:schemeClr>
                </a:solidFill>
              </a:rPr>
              <a:t>federal </a:t>
            </a:r>
            <a:r>
              <a:rPr lang="en-US" sz="2200" dirty="0">
                <a:solidFill>
                  <a:schemeClr val="tx1">
                    <a:lumMod val="75000"/>
                  </a:schemeClr>
                </a:solidFill>
              </a:rPr>
              <a:t>g</a:t>
            </a:r>
            <a:r>
              <a:rPr lang="en-US" sz="2200" dirty="0" smtClean="0">
                <a:solidFill>
                  <a:schemeClr val="tx1">
                    <a:lumMod val="75000"/>
                  </a:schemeClr>
                </a:solidFill>
              </a:rPr>
              <a:t>overnment.</a:t>
            </a:r>
          </a:p>
          <a:p>
            <a:pPr lvl="1" indent="-457200">
              <a:lnSpc>
                <a:spcPct val="96000"/>
              </a:lnSpc>
              <a:buClr>
                <a:schemeClr val="tx1"/>
              </a:buClr>
              <a:buFont typeface="+mj-lt"/>
              <a:buAutoNum type="arabicPeriod"/>
              <a:defRPr/>
            </a:pPr>
            <a:endParaRPr lang="en-US" sz="2200" dirty="0">
              <a:solidFill>
                <a:schemeClr val="tx1">
                  <a:lumMod val="75000"/>
                </a:schemeClr>
              </a:solidFill>
            </a:endParaRPr>
          </a:p>
          <a:p>
            <a:pPr lvl="1" indent="-457200">
              <a:lnSpc>
                <a:spcPct val="96000"/>
              </a:lnSpc>
              <a:buClr>
                <a:schemeClr val="tx1"/>
              </a:buClr>
              <a:buFont typeface="+mj-lt"/>
              <a:buAutoNum type="arabicPeriod"/>
              <a:defRPr/>
            </a:pPr>
            <a:r>
              <a:rPr lang="en-US" sz="2200" dirty="0" smtClean="0">
                <a:solidFill>
                  <a:schemeClr val="tx1">
                    <a:lumMod val="75000"/>
                  </a:schemeClr>
                </a:solidFill>
              </a:rPr>
              <a:t>NIEM can be used government-wide.</a:t>
            </a:r>
          </a:p>
          <a:p>
            <a:pPr lvl="1" indent="-457200">
              <a:lnSpc>
                <a:spcPct val="96000"/>
              </a:lnSpc>
              <a:buClr>
                <a:schemeClr val="tx1"/>
              </a:buClr>
              <a:buFont typeface="+mj-lt"/>
              <a:buAutoNum type="arabicPeriod"/>
              <a:defRPr/>
            </a:pPr>
            <a:endParaRPr lang="en-US" sz="2200" dirty="0">
              <a:solidFill>
                <a:schemeClr val="tx1">
                  <a:lumMod val="75000"/>
                </a:schemeClr>
              </a:solidFill>
            </a:endParaRPr>
          </a:p>
          <a:p>
            <a:pPr lvl="1" indent="-457200">
              <a:lnSpc>
                <a:spcPct val="96000"/>
              </a:lnSpc>
              <a:buClr>
                <a:schemeClr val="tx1"/>
              </a:buClr>
              <a:buFont typeface="+mj-lt"/>
              <a:buAutoNum type="arabicPeriod"/>
              <a:defRPr/>
            </a:pPr>
            <a:r>
              <a:rPr lang="en-US" sz="2200" dirty="0">
                <a:solidFill>
                  <a:schemeClr val="tx1">
                    <a:lumMod val="75000"/>
                  </a:schemeClr>
                </a:solidFill>
              </a:rPr>
              <a:t>U.S. </a:t>
            </a:r>
            <a:r>
              <a:rPr lang="en-US" sz="2200" dirty="0" smtClean="0">
                <a:solidFill>
                  <a:schemeClr val="tx1">
                    <a:lumMod val="75000"/>
                  </a:schemeClr>
                </a:solidFill>
              </a:rPr>
              <a:t>state </a:t>
            </a:r>
            <a:r>
              <a:rPr lang="en-US" sz="2200" dirty="0">
                <a:solidFill>
                  <a:schemeClr val="tx1">
                    <a:lumMod val="75000"/>
                  </a:schemeClr>
                </a:solidFill>
              </a:rPr>
              <a:t>and local organizations needed something to overcome the challenges of exchanging information across </a:t>
            </a:r>
            <a:r>
              <a:rPr lang="en-US" sz="2200" dirty="0" smtClean="0">
                <a:solidFill>
                  <a:schemeClr val="tx1">
                    <a:lumMod val="75000"/>
                  </a:schemeClr>
                </a:solidFill>
              </a:rPr>
              <a:t>boundaries—this </a:t>
            </a:r>
            <a:r>
              <a:rPr lang="en-US" sz="2200" dirty="0">
                <a:solidFill>
                  <a:schemeClr val="tx1">
                    <a:lumMod val="75000"/>
                  </a:schemeClr>
                </a:solidFill>
              </a:rPr>
              <a:t>led to what is now </a:t>
            </a:r>
            <a:r>
              <a:rPr lang="en-US" sz="2200" dirty="0" smtClean="0">
                <a:solidFill>
                  <a:schemeClr val="tx1">
                    <a:lumMod val="75000"/>
                  </a:schemeClr>
                </a:solidFill>
              </a:rPr>
              <a:t>NIEM.</a:t>
            </a:r>
            <a:endParaRPr lang="en-US" sz="2200" dirty="0">
              <a:solidFill>
                <a:schemeClr val="tx1">
                  <a:lumMod val="75000"/>
                </a:schemeClr>
              </a:solidFill>
            </a:endParaRPr>
          </a:p>
        </p:txBody>
      </p:sp>
      <p:sp>
        <p:nvSpPr>
          <p:cNvPr id="8" name="Oval 7"/>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9" name="Picture 8"/>
          <p:cNvPicPr>
            <a:picLocks noChangeAspect="1"/>
          </p:cNvPicPr>
          <p:nvPr/>
        </p:nvPicPr>
        <p:blipFill>
          <a:blip r:embed="rId3"/>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grpSp>
        <p:nvGrpSpPr>
          <p:cNvPr id="18" name="Group 17"/>
          <p:cNvGrpSpPr/>
          <p:nvPr/>
        </p:nvGrpSpPr>
        <p:grpSpPr>
          <a:xfrm>
            <a:off x="7407343" y="730894"/>
            <a:ext cx="1235427" cy="143483"/>
            <a:chOff x="3462929" y="4029126"/>
            <a:chExt cx="1696889" cy="197077"/>
          </a:xfrm>
        </p:grpSpPr>
        <p:cxnSp>
          <p:nvCxnSpPr>
            <p:cNvPr id="19" name="Straight Connector 18"/>
            <p:cNvCxnSpPr>
              <a:endCxn id="2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3082831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NIEM Works</a:t>
            </a:r>
            <a:endParaRPr lang="en-US" dirty="0"/>
          </a:p>
        </p:txBody>
      </p:sp>
      <p:grpSp>
        <p:nvGrpSpPr>
          <p:cNvPr id="4" name="Group 3"/>
          <p:cNvGrpSpPr/>
          <p:nvPr/>
        </p:nvGrpSpPr>
        <p:grpSpPr>
          <a:xfrm>
            <a:off x="1742963" y="2715511"/>
            <a:ext cx="5745656" cy="837070"/>
            <a:chOff x="1866900" y="2692421"/>
            <a:chExt cx="5621718" cy="837070"/>
          </a:xfrm>
        </p:grpSpPr>
        <p:cxnSp>
          <p:nvCxnSpPr>
            <p:cNvPr id="5" name="Straight Connector 4"/>
            <p:cNvCxnSpPr/>
            <p:nvPr/>
          </p:nvCxnSpPr>
          <p:spPr>
            <a:xfrm>
              <a:off x="1866900" y="269242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6900" y="352949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8" name="TextBox 8"/>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9" name="Group 8"/>
          <p:cNvGrpSpPr/>
          <p:nvPr/>
        </p:nvGrpSpPr>
        <p:grpSpPr>
          <a:xfrm>
            <a:off x="7441978" y="624048"/>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19265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291" y="1097672"/>
            <a:ext cx="6845646" cy="412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36495" y="5224798"/>
            <a:ext cx="2839239" cy="369332"/>
          </a:xfrm>
          <a:prstGeom prst="rect">
            <a:avLst/>
          </a:prstGeom>
          <a:noFill/>
        </p:spPr>
        <p:txBody>
          <a:bodyPr wrap="none" rtlCol="0">
            <a:spAutoFit/>
          </a:bodyPr>
          <a:lstStyle/>
          <a:p>
            <a:pPr algn="ctr"/>
            <a:r>
              <a:rPr lang="en-US" dirty="0" smtClean="0">
                <a:solidFill>
                  <a:srgbClr val="686868"/>
                </a:solidFill>
              </a:rPr>
              <a:t>Please click </a:t>
            </a:r>
            <a:r>
              <a:rPr lang="en-US" i="1" dirty="0" smtClean="0">
                <a:solidFill>
                  <a:srgbClr val="686868"/>
                </a:solidFill>
              </a:rPr>
              <a:t>play </a:t>
            </a:r>
            <a:r>
              <a:rPr lang="en-US" dirty="0" smtClean="0">
                <a:solidFill>
                  <a:srgbClr val="686868"/>
                </a:solidFill>
              </a:rPr>
              <a:t>to begin.</a:t>
            </a:r>
            <a:endParaRPr lang="en-US" dirty="0">
              <a:solidFill>
                <a:srgbClr val="686868"/>
              </a:solidFill>
            </a:endParaRPr>
          </a:p>
        </p:txBody>
      </p:sp>
      <p:sp>
        <p:nvSpPr>
          <p:cNvPr id="2" name="Title 1"/>
          <p:cNvSpPr>
            <a:spLocks noGrp="1"/>
          </p:cNvSpPr>
          <p:nvPr>
            <p:ph type="title"/>
          </p:nvPr>
        </p:nvSpPr>
        <p:spPr/>
        <p:txBody>
          <a:bodyPr>
            <a:normAutofit/>
          </a:bodyPr>
          <a:lstStyle/>
          <a:p>
            <a:pPr lvl="0">
              <a:defRPr/>
            </a:pPr>
            <a:r>
              <a:rPr lang="en-US" spc="-80" dirty="0">
                <a:solidFill>
                  <a:srgbClr val="FFFFFF"/>
                </a:solidFill>
                <a:cs typeface="Tw Cen MT"/>
              </a:rPr>
              <a:t>NIEM Simplified</a:t>
            </a: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4"/>
          </p:nvPr>
        </p:nvSpPr>
        <p:spPr/>
        <p:txBody>
          <a:bodyPr/>
          <a:lstStyle/>
          <a:p>
            <a:fld id="{6E6030FC-FB78-5E4D-92EA-5D9433591EA9}" type="slidenum">
              <a:rPr lang="en-US" smtClean="0"/>
              <a:pPr/>
              <a:t>19</a:t>
            </a:fld>
            <a:endParaRPr lang="en-US" dirty="0"/>
          </a:p>
        </p:txBody>
      </p:sp>
      <p:sp>
        <p:nvSpPr>
          <p:cNvPr id="3" name="Rectangle 2"/>
          <p:cNvSpPr/>
          <p:nvPr/>
        </p:nvSpPr>
        <p:spPr>
          <a:xfrm>
            <a:off x="1222042" y="5594130"/>
            <a:ext cx="6468145" cy="323165"/>
          </a:xfrm>
          <a:prstGeom prst="rect">
            <a:avLst/>
          </a:prstGeom>
        </p:spPr>
        <p:txBody>
          <a:bodyPr wrap="square">
            <a:spAutoFit/>
          </a:bodyPr>
          <a:lstStyle/>
          <a:p>
            <a:pPr algn="ctr">
              <a:lnSpc>
                <a:spcPct val="80000"/>
              </a:lnSpc>
              <a:spcBef>
                <a:spcPct val="0"/>
              </a:spcBef>
              <a:defRPr/>
            </a:pPr>
            <a:r>
              <a:rPr lang="en-US" dirty="0">
                <a:solidFill>
                  <a:schemeClr val="tx1">
                    <a:lumMod val="75000"/>
                  </a:schemeClr>
                </a:solidFill>
                <a:hlinkClick r:id="rId4"/>
              </a:rPr>
              <a:t>https://www.niem.gov/news/Pages/niem-simplified.aspx</a:t>
            </a:r>
            <a:endParaRPr lang="en-US" dirty="0">
              <a:solidFill>
                <a:schemeClr val="tx1">
                  <a:lumMod val="75000"/>
                </a:schemeClr>
              </a:solidFill>
            </a:endParaRPr>
          </a:p>
        </p:txBody>
      </p:sp>
    </p:spTree>
    <p:extLst>
      <p:ext uri="{BB962C8B-B14F-4D97-AF65-F5344CB8AC3E}">
        <p14:creationId xmlns:p14="http://schemas.microsoft.com/office/powerpoint/2010/main" val="910811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255754" y="131380"/>
            <a:ext cx="6646041" cy="472966"/>
          </a:xfrm>
        </p:spPr>
        <p:txBody>
          <a:bodyPr>
            <a:normAutofit/>
          </a:bodyPr>
          <a:lstStyle/>
          <a:p>
            <a:r>
              <a:rPr lang="en-US" dirty="0"/>
              <a:t>Seminar Details</a:t>
            </a:r>
          </a:p>
        </p:txBody>
      </p:sp>
      <p:sp>
        <p:nvSpPr>
          <p:cNvPr id="6" name="Content Placeholder 2"/>
          <p:cNvSpPr>
            <a:spLocks noGrp="1"/>
          </p:cNvSpPr>
          <p:nvPr>
            <p:ph idx="1"/>
          </p:nvPr>
        </p:nvSpPr>
        <p:spPr>
          <a:xfrm>
            <a:off x="324069" y="945931"/>
            <a:ext cx="6026119" cy="4937782"/>
          </a:xfrm>
        </p:spPr>
        <p:txBody>
          <a:bodyPr>
            <a:normAutofit/>
          </a:bodyPr>
          <a:lstStyle/>
          <a:p>
            <a:pPr>
              <a:lnSpc>
                <a:spcPct val="114000"/>
              </a:lnSpc>
            </a:pPr>
            <a:r>
              <a:rPr lang="en-US" dirty="0"/>
              <a:t>This course provides a general overview of the National Information Exchange Model (NIEM).  </a:t>
            </a:r>
          </a:p>
          <a:p>
            <a:pPr>
              <a:lnSpc>
                <a:spcPct val="114000"/>
              </a:lnSpc>
            </a:pPr>
            <a:endParaRPr lang="en-US" dirty="0"/>
          </a:p>
          <a:p>
            <a:pPr>
              <a:lnSpc>
                <a:spcPct val="114000"/>
              </a:lnSpc>
            </a:pPr>
            <a:r>
              <a:rPr lang="en-US" dirty="0"/>
              <a:t>If you are new to </a:t>
            </a:r>
            <a:r>
              <a:rPr lang="en-US" dirty="0" smtClean="0"/>
              <a:t>NIEM, </a:t>
            </a:r>
            <a:r>
              <a:rPr lang="en-US" dirty="0"/>
              <a:t>this is the course for you!  All NIEM training courses build on the foundational concepts introduced in this course.</a:t>
            </a:r>
          </a:p>
          <a:p>
            <a:pPr>
              <a:lnSpc>
                <a:spcPct val="114000"/>
              </a:lnSpc>
            </a:pPr>
            <a:endParaRPr lang="en-US" dirty="0"/>
          </a:p>
          <a:p>
            <a:r>
              <a:rPr lang="en-US" b="1" dirty="0" smtClean="0">
                <a:solidFill>
                  <a:srgbClr val="1F497D"/>
                </a:solidFill>
              </a:rPr>
              <a:t>TARGET AUDIENCE: </a:t>
            </a:r>
            <a:r>
              <a:rPr lang="en-US" dirty="0" smtClean="0"/>
              <a:t>Anyone looking to learn about NIEM—from senior executives to program managers to technical developers.</a:t>
            </a:r>
            <a:endParaRPr lang="en-US" dirty="0"/>
          </a:p>
          <a:p>
            <a:pPr marL="0" indent="0">
              <a:buNone/>
            </a:pPr>
            <a:endParaRPr lang="en-US" dirty="0"/>
          </a:p>
        </p:txBody>
      </p:sp>
      <p:cxnSp>
        <p:nvCxnSpPr>
          <p:cNvPr id="7" name="Straight Connector 6"/>
          <p:cNvCxnSpPr/>
          <p:nvPr/>
        </p:nvCxnSpPr>
        <p:spPr>
          <a:xfrm>
            <a:off x="6632418" y="945931"/>
            <a:ext cx="0" cy="4937782"/>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804100" y="1150688"/>
            <a:ext cx="1785005" cy="955283"/>
          </a:xfrm>
          <a:prstGeom prst="rect">
            <a:avLst/>
          </a:prstGeom>
        </p:spPr>
        <p:txBody>
          <a:bodyPr vert="horz" wrap="square" lIns="91440" tIns="45720" rIns="91440" bIns="45720" rtlCol="0">
            <a:normAutofit lnSpcReduction="10000"/>
          </a:bodyPr>
          <a:lstStyle/>
          <a:p>
            <a:pPr algn="l">
              <a:spcAft>
                <a:spcPts val="600"/>
              </a:spcAft>
            </a:pPr>
            <a:r>
              <a:rPr lang="en-US" b="1" dirty="0" smtClean="0">
                <a:solidFill>
                  <a:schemeClr val="tx2"/>
                </a:solidFill>
                <a:latin typeface="Arial"/>
                <a:cs typeface="Arial"/>
              </a:rPr>
              <a:t>DURATION</a:t>
            </a:r>
          </a:p>
          <a:p>
            <a:pPr algn="l"/>
            <a:r>
              <a:rPr lang="en-US" dirty="0">
                <a:solidFill>
                  <a:srgbClr val="686868"/>
                </a:solidFill>
                <a:latin typeface="Arial"/>
                <a:cs typeface="Arial"/>
              </a:rPr>
              <a:t>Approximately 1 Hour</a:t>
            </a:r>
            <a:endParaRPr lang="en-US" dirty="0" smtClean="0">
              <a:solidFill>
                <a:srgbClr val="686868"/>
              </a:solidFill>
              <a:latin typeface="Arial"/>
              <a:cs typeface="Arial"/>
            </a:endParaRPr>
          </a:p>
          <a:p>
            <a:pPr algn="l"/>
            <a:endParaRPr lang="en-US" dirty="0" smtClean="0">
              <a:solidFill>
                <a:schemeClr val="tx1">
                  <a:lumMod val="50000"/>
                  <a:lumOff val="50000"/>
                </a:schemeClr>
              </a:solidFill>
              <a:latin typeface="Arial"/>
              <a:cs typeface="Arial"/>
            </a:endParaRPr>
          </a:p>
        </p:txBody>
      </p:sp>
      <p:cxnSp>
        <p:nvCxnSpPr>
          <p:cNvPr id="9" name="Straight Connector 8"/>
          <p:cNvCxnSpPr/>
          <p:nvPr/>
        </p:nvCxnSpPr>
        <p:spPr>
          <a:xfrm>
            <a:off x="6804100" y="2105972"/>
            <a:ext cx="1966759"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04100" y="2344790"/>
            <a:ext cx="2111300" cy="1643010"/>
          </a:xfrm>
          <a:prstGeom prst="rect">
            <a:avLst/>
          </a:prstGeom>
        </p:spPr>
        <p:txBody>
          <a:bodyPr vert="horz" wrap="square" lIns="91440" tIns="45720" rIns="91440" bIns="45720" rtlCol="0">
            <a:normAutofit/>
          </a:bodyPr>
          <a:lstStyle/>
          <a:p>
            <a:pPr algn="l">
              <a:spcAft>
                <a:spcPts val="600"/>
              </a:spcAft>
            </a:pPr>
            <a:r>
              <a:rPr lang="en-US" b="1" dirty="0" smtClean="0">
                <a:solidFill>
                  <a:schemeClr val="tx2"/>
                </a:solidFill>
                <a:latin typeface="Arial"/>
                <a:cs typeface="Arial"/>
              </a:rPr>
              <a:t>PREREQUISITES</a:t>
            </a:r>
          </a:p>
          <a:p>
            <a:pPr algn="l"/>
            <a:r>
              <a:rPr lang="en-US" dirty="0" smtClean="0">
                <a:solidFill>
                  <a:srgbClr val="686868"/>
                </a:solidFill>
                <a:latin typeface="Arial"/>
                <a:cs typeface="Arial"/>
              </a:rPr>
              <a:t>None</a:t>
            </a:r>
            <a:endParaRPr lang="en-US" dirty="0" smtClean="0">
              <a:solidFill>
                <a:schemeClr val="tx1">
                  <a:lumMod val="50000"/>
                  <a:lumOff val="50000"/>
                </a:schemeClr>
              </a:solidFill>
              <a:latin typeface="Arial"/>
              <a:cs typeface="Aria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1385725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a:t>
            </a:r>
            <a:r>
              <a:rPr lang="en-US" dirty="0" err="1" smtClean="0"/>
              <a:t>niem</a:t>
            </a:r>
            <a:r>
              <a:rPr lang="en-US" dirty="0" smtClean="0"/>
              <a:t>?</a:t>
            </a:r>
            <a:endParaRPr lang="en-US" dirty="0"/>
          </a:p>
        </p:txBody>
      </p:sp>
      <p:grpSp>
        <p:nvGrpSpPr>
          <p:cNvPr id="6" name="Group 5"/>
          <p:cNvGrpSpPr/>
          <p:nvPr/>
        </p:nvGrpSpPr>
        <p:grpSpPr>
          <a:xfrm>
            <a:off x="1742963" y="2715511"/>
            <a:ext cx="5745656" cy="837070"/>
            <a:chOff x="1866900" y="2692421"/>
            <a:chExt cx="5621718" cy="837070"/>
          </a:xfrm>
        </p:grpSpPr>
        <p:cxnSp>
          <p:nvCxnSpPr>
            <p:cNvPr id="7" name="Straight Connector 6"/>
            <p:cNvCxnSpPr/>
            <p:nvPr/>
          </p:nvCxnSpPr>
          <p:spPr>
            <a:xfrm>
              <a:off x="1866900" y="269242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866900" y="352949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10" name="Group 9"/>
          <p:cNvGrpSpPr/>
          <p:nvPr/>
        </p:nvGrpSpPr>
        <p:grpSpPr>
          <a:xfrm>
            <a:off x="7441978" y="624048"/>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6442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8" descr="crowd.png"/>
          <p:cNvPicPr>
            <a:picLocks noChangeAspect="1"/>
          </p:cNvPicPr>
          <p:nvPr/>
        </p:nvPicPr>
        <p:blipFill>
          <a:blip r:embed="rId3" cstate="print"/>
          <a:srcRect/>
          <a:stretch>
            <a:fillRect/>
          </a:stretch>
        </p:blipFill>
        <p:spPr bwMode="auto">
          <a:xfrm>
            <a:off x="0" y="4780768"/>
            <a:ext cx="9154354" cy="1368414"/>
          </a:xfrm>
          <a:prstGeom prst="rect">
            <a:avLst/>
          </a:prstGeom>
        </p:spPr>
      </p:pic>
      <p:sp>
        <p:nvSpPr>
          <p:cNvPr id="16" name="Rectangle 15"/>
          <p:cNvSpPr/>
          <p:nvPr/>
        </p:nvSpPr>
        <p:spPr>
          <a:xfrm>
            <a:off x="4785360" y="4930473"/>
            <a:ext cx="3870960" cy="932597"/>
          </a:xfrm>
          <a:prstGeom prst="rect">
            <a:avLst/>
          </a:prstGeom>
          <a:solidFill>
            <a:srgbClr val="DFDFDF"/>
          </a:solidFill>
          <a:ln w="28575" cmpd="sng">
            <a:solidFill>
              <a:srgbClr val="D7D7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66869"/>
              </a:solidFill>
            </a:endParaRPr>
          </a:p>
        </p:txBody>
      </p:sp>
      <p:sp>
        <p:nvSpPr>
          <p:cNvPr id="3" name="Slide Number Placeholder 2"/>
          <p:cNvSpPr>
            <a:spLocks noGrp="1"/>
          </p:cNvSpPr>
          <p:nvPr>
            <p:ph type="sldNum" sz="quarter" idx="4"/>
          </p:nvPr>
        </p:nvSpPr>
        <p:spPr/>
        <p:txBody>
          <a:bodyPr vert="horz" lIns="91440" tIns="45720" rIns="91440" bIns="45720" rtlCol="0" anchor="t" anchorCtr="0"/>
          <a:lstStyle/>
          <a:p>
            <a:r>
              <a:rPr lang="en-US" dirty="0" smtClean="0">
                <a:solidFill>
                  <a:schemeClr val="bg1"/>
                </a:solidFill>
              </a:rPr>
              <a:t>21</a:t>
            </a:r>
            <a:endParaRPr lang="en-US" dirty="0">
              <a:solidFill>
                <a:schemeClr val="bg1"/>
              </a:solidFill>
            </a:endParaRPr>
          </a:p>
        </p:txBody>
      </p:sp>
      <p:sp>
        <p:nvSpPr>
          <p:cNvPr id="7" name="Title 6"/>
          <p:cNvSpPr>
            <a:spLocks noGrp="1"/>
          </p:cNvSpPr>
          <p:nvPr>
            <p:ph type="title"/>
          </p:nvPr>
        </p:nvSpPr>
        <p:spPr/>
        <p:txBody>
          <a:bodyPr/>
          <a:lstStyle/>
          <a:p>
            <a:r>
              <a:rPr lang="en-US" dirty="0" smtClean="0"/>
              <a:t>Who uses niem?</a:t>
            </a:r>
            <a:endParaRPr lang="en-US" dirty="0"/>
          </a:p>
        </p:txBody>
      </p:sp>
      <p:grpSp>
        <p:nvGrpSpPr>
          <p:cNvPr id="11" name="Group 10"/>
          <p:cNvGrpSpPr/>
          <p:nvPr/>
        </p:nvGrpSpPr>
        <p:grpSpPr>
          <a:xfrm>
            <a:off x="4129087" y="508907"/>
            <a:ext cx="4901990" cy="4477362"/>
            <a:chOff x="4129087" y="712107"/>
            <a:chExt cx="4901990" cy="4477362"/>
          </a:xfrm>
        </p:grpSpPr>
        <p:sp>
          <p:nvSpPr>
            <p:cNvPr id="6" name="Rectangle 5"/>
            <p:cNvSpPr/>
            <p:nvPr/>
          </p:nvSpPr>
          <p:spPr>
            <a:xfrm>
              <a:off x="4635533" y="4193812"/>
              <a:ext cx="3934071" cy="995657"/>
            </a:xfrm>
            <a:prstGeom prst="rect">
              <a:avLst/>
            </a:prstGeom>
          </p:spPr>
          <p:txBody>
            <a:bodyPr wrap="square">
              <a:spAutoFit/>
            </a:bodyPr>
            <a:lstStyle/>
            <a:p>
              <a:pPr lvl="0" algn="ctr" defTabSz="755650">
                <a:lnSpc>
                  <a:spcPct val="90000"/>
                </a:lnSpc>
                <a:spcBef>
                  <a:spcPct val="0"/>
                </a:spcBef>
                <a:spcAft>
                  <a:spcPct val="35000"/>
                </a:spcAft>
              </a:pPr>
              <a:r>
                <a:rPr lang="en-US" b="1" dirty="0" smtClean="0">
                  <a:solidFill>
                    <a:srgbClr val="666869"/>
                  </a:solidFill>
                </a:rPr>
                <a:t>Interactive Map on NIEM.gov</a:t>
              </a:r>
            </a:p>
            <a:p>
              <a:pPr lvl="0" algn="ctr" defTabSz="755650">
                <a:lnSpc>
                  <a:spcPct val="90000"/>
                </a:lnSpc>
                <a:spcBef>
                  <a:spcPct val="0"/>
                </a:spcBef>
                <a:spcAft>
                  <a:spcPct val="35000"/>
                </a:spcAft>
              </a:pPr>
              <a:r>
                <a:rPr lang="en-US" sz="1600" u="sng" dirty="0" smtClean="0">
                  <a:solidFill>
                    <a:srgbClr val="666869"/>
                  </a:solidFill>
                  <a:hlinkClick r:id="rId4"/>
                </a:rPr>
                <a:t>NIEM.gov/map</a:t>
              </a:r>
              <a:endParaRPr lang="en-US" sz="1600" u="sng" dirty="0" smtClean="0">
                <a:solidFill>
                  <a:srgbClr val="666869"/>
                </a:solidFill>
              </a:endParaRPr>
            </a:p>
            <a:p>
              <a:pPr lvl="1" algn="ctr" defTabSz="755650">
                <a:lnSpc>
                  <a:spcPct val="90000"/>
                </a:lnSpc>
                <a:spcBef>
                  <a:spcPct val="0"/>
                </a:spcBef>
                <a:spcAft>
                  <a:spcPct val="35000"/>
                </a:spcAft>
                <a:buFont typeface="Arial" pitchFamily="34" charset="0"/>
                <a:buChar char="•"/>
              </a:pPr>
              <a:endParaRPr lang="en-US" b="1" dirty="0" smtClean="0">
                <a:solidFill>
                  <a:srgbClr val="666869"/>
                </a:solidFill>
              </a:endParaRPr>
            </a:p>
          </p:txBody>
        </p:sp>
        <p:pic>
          <p:nvPicPr>
            <p:cNvPr id="9" name="Picture 8" descr="ma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087" y="712107"/>
              <a:ext cx="4901990" cy="3921592"/>
            </a:xfrm>
            <a:prstGeom prst="rect">
              <a:avLst/>
            </a:prstGeom>
          </p:spPr>
        </p:pic>
      </p:grpSp>
      <p:sp>
        <p:nvSpPr>
          <p:cNvPr id="2" name="Rectangle 1"/>
          <p:cNvSpPr/>
          <p:nvPr/>
        </p:nvSpPr>
        <p:spPr>
          <a:xfrm>
            <a:off x="481925" y="3886116"/>
            <a:ext cx="3800023" cy="830997"/>
          </a:xfrm>
          <a:prstGeom prst="rect">
            <a:avLst/>
          </a:prstGeom>
        </p:spPr>
        <p:txBody>
          <a:bodyPr wrap="square">
            <a:spAutoFit/>
          </a:bodyPr>
          <a:lstStyle/>
          <a:p>
            <a:r>
              <a:rPr lang="en-US" sz="1600" dirty="0" smtClean="0">
                <a:solidFill>
                  <a:srgbClr val="666869"/>
                </a:solidFill>
              </a:rPr>
              <a:t>“Are </a:t>
            </a:r>
            <a:r>
              <a:rPr lang="en-US" sz="1600" dirty="0">
                <a:solidFill>
                  <a:srgbClr val="666869"/>
                </a:solidFill>
              </a:rPr>
              <a:t>You </a:t>
            </a:r>
            <a:r>
              <a:rPr lang="en-US" sz="1600" dirty="0" err="1" smtClean="0">
                <a:solidFill>
                  <a:srgbClr val="666869"/>
                </a:solidFill>
              </a:rPr>
              <a:t>NIEMified</a:t>
            </a:r>
            <a:r>
              <a:rPr lang="en-US" sz="1600" dirty="0">
                <a:solidFill>
                  <a:srgbClr val="666869"/>
                </a:solidFill>
              </a:rPr>
              <a:t>?” is a </a:t>
            </a:r>
            <a:r>
              <a:rPr lang="en-US" sz="1600" dirty="0" smtClean="0">
                <a:solidFill>
                  <a:srgbClr val="666869"/>
                </a:solidFill>
              </a:rPr>
              <a:t>community-building </a:t>
            </a:r>
            <a:r>
              <a:rPr lang="en-US" sz="1600" dirty="0">
                <a:solidFill>
                  <a:srgbClr val="666869"/>
                </a:solidFill>
              </a:rPr>
              <a:t>campaign </a:t>
            </a:r>
            <a:r>
              <a:rPr lang="en-US" sz="1600" dirty="0" smtClean="0">
                <a:solidFill>
                  <a:srgbClr val="666869"/>
                </a:solidFill>
              </a:rPr>
              <a:t>to track NIEM adoption.</a:t>
            </a:r>
            <a:endParaRPr lang="en-US" sz="1600" dirty="0">
              <a:solidFill>
                <a:srgbClr val="666869"/>
              </a:solidFill>
            </a:endParaRPr>
          </a:p>
        </p:txBody>
      </p:sp>
      <p:sp>
        <p:nvSpPr>
          <p:cNvPr id="4" name="Rectangle 3"/>
          <p:cNvSpPr/>
          <p:nvPr/>
        </p:nvSpPr>
        <p:spPr>
          <a:xfrm>
            <a:off x="4922799" y="5072713"/>
            <a:ext cx="3619500" cy="830997"/>
          </a:xfrm>
          <a:prstGeom prst="rect">
            <a:avLst/>
          </a:prstGeom>
        </p:spPr>
        <p:txBody>
          <a:bodyPr wrap="square">
            <a:spAutoFit/>
          </a:bodyPr>
          <a:lstStyle/>
          <a:p>
            <a:r>
              <a:rPr lang="en-US" sz="1200" b="1" dirty="0" err="1" smtClean="0">
                <a:solidFill>
                  <a:schemeClr val="tx2"/>
                </a:solidFill>
              </a:rPr>
              <a:t>NIEMified</a:t>
            </a:r>
            <a:r>
              <a:rPr lang="en-US" sz="1200" dirty="0" smtClean="0">
                <a:solidFill>
                  <a:schemeClr val="tx2"/>
                </a:solidFill>
              </a:rPr>
              <a:t> </a:t>
            </a:r>
            <a:r>
              <a:rPr lang="en-US" sz="1200" dirty="0">
                <a:solidFill>
                  <a:srgbClr val="666869"/>
                </a:solidFill>
              </a:rPr>
              <a:t>(adjective</a:t>
            </a:r>
            <a:r>
              <a:rPr lang="en-US" sz="1200" dirty="0" smtClean="0">
                <a:solidFill>
                  <a:srgbClr val="666869"/>
                </a:solidFill>
              </a:rPr>
              <a:t>)</a:t>
            </a:r>
            <a:r>
              <a:rPr lang="en-US" sz="1200" dirty="0">
                <a:solidFill>
                  <a:srgbClr val="666869"/>
                </a:solidFill>
              </a:rPr>
              <a:t>:</a:t>
            </a:r>
            <a:r>
              <a:rPr lang="en-US" sz="1200" dirty="0" smtClean="0">
                <a:solidFill>
                  <a:srgbClr val="666869"/>
                </a:solidFill>
              </a:rPr>
              <a:t> </a:t>
            </a:r>
            <a:r>
              <a:rPr lang="en-US" sz="1200" dirty="0">
                <a:solidFill>
                  <a:srgbClr val="666869"/>
                </a:solidFill>
              </a:rPr>
              <a:t>I</a:t>
            </a:r>
            <a:r>
              <a:rPr lang="en-US" sz="1200" dirty="0" smtClean="0">
                <a:solidFill>
                  <a:srgbClr val="666869"/>
                </a:solidFill>
              </a:rPr>
              <a:t>ndicating </a:t>
            </a:r>
            <a:r>
              <a:rPr lang="en-US" sz="1200" dirty="0">
                <a:solidFill>
                  <a:srgbClr val="666869"/>
                </a:solidFill>
              </a:rPr>
              <a:t>an entity such as a project or organization ​that has implemented a NIEM-based exchange to advance their mission</a:t>
            </a:r>
            <a:r>
              <a:rPr lang="en-US" sz="1200" dirty="0" smtClean="0">
                <a:solidFill>
                  <a:srgbClr val="666869"/>
                </a:solidFill>
              </a:rPr>
              <a:t>.</a:t>
            </a:r>
          </a:p>
          <a:p>
            <a:endParaRPr lang="en-US" sz="1200" dirty="0">
              <a:solidFill>
                <a:srgbClr val="666869"/>
              </a:solidFill>
            </a:endParaRPr>
          </a:p>
        </p:txBody>
      </p:sp>
      <p:sp>
        <p:nvSpPr>
          <p:cNvPr id="10" name="Rectangle 9"/>
          <p:cNvSpPr/>
          <p:nvPr/>
        </p:nvSpPr>
        <p:spPr>
          <a:xfrm>
            <a:off x="467177" y="1201007"/>
            <a:ext cx="3661910" cy="2308324"/>
          </a:xfrm>
          <a:prstGeom prst="rect">
            <a:avLst/>
          </a:prstGeom>
        </p:spPr>
        <p:txBody>
          <a:bodyPr wrap="square">
            <a:spAutoFit/>
          </a:bodyPr>
          <a:lstStyle/>
          <a:p>
            <a:r>
              <a:rPr lang="en-US" sz="1600" dirty="0" smtClean="0">
                <a:solidFill>
                  <a:srgbClr val="686868"/>
                </a:solidFill>
              </a:rPr>
              <a:t>NIEM is in the public domain and available for any agency or organization to use. We can track use of NIEM across the majority of federal agencies and 50 states, as well as internationally. Often, the NIEM program does not know who is using it unless we hear someone talking about it!  </a:t>
            </a:r>
            <a:endParaRPr lang="en-US" sz="1600" dirty="0">
              <a:solidFill>
                <a:srgbClr val="686868"/>
              </a:solidFill>
            </a:endParaRPr>
          </a:p>
        </p:txBody>
      </p:sp>
      <p:cxnSp>
        <p:nvCxnSpPr>
          <p:cNvPr id="14" name="Straight Connector 13"/>
          <p:cNvCxnSpPr/>
          <p:nvPr/>
        </p:nvCxnSpPr>
        <p:spPr>
          <a:xfrm>
            <a:off x="400794" y="3622317"/>
            <a:ext cx="3846086"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407343" y="730894"/>
            <a:ext cx="1235427" cy="143483"/>
            <a:chOff x="3462929" y="4029126"/>
            <a:chExt cx="1696889" cy="197077"/>
          </a:xfrm>
        </p:grpSpPr>
        <p:cxnSp>
          <p:nvCxnSpPr>
            <p:cNvPr id="19" name="Straight Connector 18"/>
            <p:cNvCxnSpPr>
              <a:endCxn id="2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8340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NIEM’s Benefits </a:t>
            </a:r>
            <a:br>
              <a:rPr lang="en-US" dirty="0" smtClean="0"/>
            </a:br>
            <a:r>
              <a:rPr lang="en-US" dirty="0" smtClean="0"/>
              <a:t>&amp; Impacts</a:t>
            </a:r>
            <a:endParaRPr lang="en-US" dirty="0"/>
          </a:p>
        </p:txBody>
      </p:sp>
      <p:cxnSp>
        <p:nvCxnSpPr>
          <p:cNvPr id="4" name="Straight Connector 3"/>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8" name="Group 7"/>
          <p:cNvGrpSpPr/>
          <p:nvPr/>
        </p:nvGrpSpPr>
        <p:grpSpPr>
          <a:xfrm>
            <a:off x="7441978" y="624048"/>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90201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Provides…</a:t>
            </a:r>
            <a:endParaRPr lang="en-US" dirty="0"/>
          </a:p>
        </p:txBody>
      </p:sp>
      <p:sp>
        <p:nvSpPr>
          <p:cNvPr id="27" name="Flowchart: Merge 3"/>
          <p:cNvSpPr/>
          <p:nvPr/>
        </p:nvSpPr>
        <p:spPr>
          <a:xfrm>
            <a:off x="1371600" y="3124200"/>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Flowchart: Merge 3"/>
          <p:cNvSpPr/>
          <p:nvPr/>
        </p:nvSpPr>
        <p:spPr>
          <a:xfrm>
            <a:off x="1371600" y="2971800"/>
            <a:ext cx="6477000" cy="1066800"/>
          </a:xfrm>
          <a:prstGeom prst="flowChartMerge">
            <a:avLst/>
          </a:prstGeom>
          <a:no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ounded Rectangle 30"/>
          <p:cNvSpPr/>
          <p:nvPr/>
        </p:nvSpPr>
        <p:spPr bwMode="auto">
          <a:xfrm>
            <a:off x="381000" y="4272280"/>
            <a:ext cx="8382000" cy="12192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2" name="Rounded Rectangle 31"/>
          <p:cNvSpPr/>
          <p:nvPr/>
        </p:nvSpPr>
        <p:spPr bwMode="auto">
          <a:xfrm>
            <a:off x="352425" y="1600200"/>
            <a:ext cx="8562975" cy="1524000"/>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35" name="Rounded Rectangle 34"/>
          <p:cNvSpPr/>
          <p:nvPr/>
        </p:nvSpPr>
        <p:spPr>
          <a:xfrm>
            <a:off x="427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rgbClr val="666869"/>
                </a:solidFill>
                <a:latin typeface="+mj-lt"/>
                <a:cs typeface="Arial"/>
              </a:rPr>
              <a:t>Brings stakeholders together through reuse and community engagement</a:t>
            </a:r>
          </a:p>
        </p:txBody>
      </p:sp>
      <p:sp>
        <p:nvSpPr>
          <p:cNvPr id="36" name="Rounded Rectangle 35"/>
          <p:cNvSpPr/>
          <p:nvPr/>
        </p:nvSpPr>
        <p:spPr bwMode="auto">
          <a:xfrm>
            <a:off x="2512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Consistency</a:t>
            </a:r>
          </a:p>
        </p:txBody>
      </p:sp>
      <p:sp>
        <p:nvSpPr>
          <p:cNvPr id="39" name="Rounded Rectangle 38"/>
          <p:cNvSpPr/>
          <p:nvPr/>
        </p:nvSpPr>
        <p:spPr>
          <a:xfrm>
            <a:off x="2586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rgbClr val="666869"/>
                </a:solidFill>
                <a:latin typeface="+mj-lt"/>
                <a:cs typeface="Arial"/>
              </a:rPr>
              <a:t>Provides a standardized framework and mature governance</a:t>
            </a:r>
          </a:p>
        </p:txBody>
      </p:sp>
      <p:sp>
        <p:nvSpPr>
          <p:cNvPr id="40" name="Rounded Rectangle 39"/>
          <p:cNvSpPr/>
          <p:nvPr/>
        </p:nvSpPr>
        <p:spPr bwMode="auto">
          <a:xfrm>
            <a:off x="4671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Development</a:t>
            </a:r>
          </a:p>
        </p:txBody>
      </p:sp>
      <p:sp>
        <p:nvSpPr>
          <p:cNvPr id="41" name="Rounded Rectangle 40"/>
          <p:cNvSpPr/>
          <p:nvPr/>
        </p:nvSpPr>
        <p:spPr>
          <a:xfrm>
            <a:off x="4745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defRPr/>
            </a:pPr>
            <a:r>
              <a:rPr lang="en-US" sz="1200" b="1" dirty="0">
                <a:solidFill>
                  <a:srgbClr val="666869"/>
                </a:solidFill>
                <a:latin typeface="+mj-lt"/>
                <a:cs typeface="Arial"/>
              </a:rPr>
              <a:t>Supplies tools to aid in discovery and </a:t>
            </a:r>
            <a:r>
              <a:rPr lang="en-US" sz="1200" b="1" dirty="0" smtClean="0">
                <a:solidFill>
                  <a:srgbClr val="666869"/>
                </a:solidFill>
                <a:latin typeface="+mj-lt"/>
                <a:cs typeface="Arial"/>
              </a:rPr>
              <a:t>creation of exchanges</a:t>
            </a:r>
            <a:endParaRPr lang="en-US" sz="1200" b="1" dirty="0">
              <a:solidFill>
                <a:srgbClr val="666869"/>
              </a:solidFill>
              <a:latin typeface="+mj-lt"/>
              <a:cs typeface="Arial"/>
            </a:endParaRPr>
          </a:p>
        </p:txBody>
      </p:sp>
      <p:sp>
        <p:nvSpPr>
          <p:cNvPr id="42" name="Rounded Rectangle 41"/>
          <p:cNvSpPr/>
          <p:nvPr/>
        </p:nvSpPr>
        <p:spPr bwMode="auto">
          <a:xfrm>
            <a:off x="6830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Support</a:t>
            </a:r>
          </a:p>
        </p:txBody>
      </p:sp>
      <p:sp>
        <p:nvSpPr>
          <p:cNvPr id="43" name="Rounded Rectangle 42"/>
          <p:cNvSpPr/>
          <p:nvPr/>
        </p:nvSpPr>
        <p:spPr>
          <a:xfrm>
            <a:off x="6904038" y="2057400"/>
            <a:ext cx="1966912" cy="925513"/>
          </a:xfrm>
          <a:prstGeom prst="roundRect">
            <a:avLst/>
          </a:prstGeom>
          <a:noFill/>
          <a:ln>
            <a:noFill/>
          </a:ln>
          <a:effectLst/>
        </p:spPr>
        <p:style>
          <a:lnRef idx="1">
            <a:schemeClr val="dk1"/>
          </a:lnRef>
          <a:fillRef idx="2">
            <a:schemeClr val="dk1"/>
          </a:fillRef>
          <a:effectRef idx="1">
            <a:schemeClr val="dk1"/>
          </a:effectRef>
          <a:fontRef idx="minor">
            <a:schemeClr val="dk1"/>
          </a:fontRef>
        </p:style>
        <p:txBody>
          <a:bodyPr anchor="ctr"/>
          <a:lstStyle/>
          <a:p>
            <a:pPr algn="ctr" fontAlgn="auto">
              <a:lnSpc>
                <a:spcPct val="106000"/>
              </a:lnSpc>
              <a:spcBef>
                <a:spcPts val="0"/>
              </a:spcBef>
              <a:spcAft>
                <a:spcPts val="0"/>
              </a:spcAft>
              <a:buFont typeface="Wingdings 2" pitchFamily="18" charset="2"/>
              <a:buNone/>
              <a:defRPr/>
            </a:pPr>
            <a:r>
              <a:rPr lang="en-US" sz="1200" b="1" dirty="0">
                <a:solidFill>
                  <a:srgbClr val="666869"/>
                </a:solidFill>
                <a:latin typeface="+mj-lt"/>
                <a:cs typeface="Arial"/>
              </a:rPr>
              <a:t>Provides technical assistance and training</a:t>
            </a:r>
          </a:p>
        </p:txBody>
      </p:sp>
      <p:sp>
        <p:nvSpPr>
          <p:cNvPr id="44" name="Flowchart: Merge 4"/>
          <p:cNvSpPr/>
          <p:nvPr/>
        </p:nvSpPr>
        <p:spPr>
          <a:xfrm>
            <a:off x="2547938" y="3124200"/>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fontAlgn="auto">
              <a:lnSpc>
                <a:spcPct val="90000"/>
              </a:lnSpc>
              <a:spcBef>
                <a:spcPts val="0"/>
              </a:spcBef>
              <a:spcAft>
                <a:spcPct val="35000"/>
              </a:spcAft>
              <a:buFont typeface="Wingdings 2" pitchFamily="18" charset="2"/>
              <a:buNone/>
              <a:defRPr/>
            </a:pPr>
            <a:r>
              <a:rPr lang="en-US" sz="2000" dirty="0">
                <a:latin typeface="Arial" pitchFamily="34" charset="0"/>
                <a:cs typeface="Arial" pitchFamily="34" charset="0"/>
              </a:rPr>
              <a:t>Which </a:t>
            </a:r>
            <a:r>
              <a:rPr lang="en-US" sz="2000" dirty="0" smtClean="0">
                <a:latin typeface="Arial" pitchFamily="34" charset="0"/>
                <a:cs typeface="Arial" pitchFamily="34" charset="0"/>
              </a:rPr>
              <a:t>Leads </a:t>
            </a:r>
            <a:r>
              <a:rPr lang="en-US" sz="2000" dirty="0">
                <a:latin typeface="Arial" pitchFamily="34" charset="0"/>
                <a:cs typeface="Arial" pitchFamily="34" charset="0"/>
              </a:rPr>
              <a:t>To</a:t>
            </a:r>
          </a:p>
        </p:txBody>
      </p:sp>
      <p:sp>
        <p:nvSpPr>
          <p:cNvPr id="45" name="Rounded Rectangle 44"/>
          <p:cNvSpPr/>
          <p:nvPr/>
        </p:nvSpPr>
        <p:spPr bwMode="auto">
          <a:xfrm>
            <a:off x="523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mj-lt"/>
                <a:cs typeface="Arial"/>
              </a:rPr>
              <a:t>Lower Development Costs</a:t>
            </a:r>
          </a:p>
        </p:txBody>
      </p:sp>
      <p:sp>
        <p:nvSpPr>
          <p:cNvPr id="46" name="Rounded Rectangle 45"/>
          <p:cNvSpPr/>
          <p:nvPr/>
        </p:nvSpPr>
        <p:spPr bwMode="auto">
          <a:xfrm>
            <a:off x="2598738" y="4449763"/>
            <a:ext cx="1912937"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mj-lt"/>
                <a:cs typeface="Arial"/>
              </a:rPr>
              <a:t>Enhanced Mission Capabilities</a:t>
            </a:r>
          </a:p>
        </p:txBody>
      </p:sp>
      <p:sp>
        <p:nvSpPr>
          <p:cNvPr id="47" name="Rounded Rectangle 46"/>
          <p:cNvSpPr/>
          <p:nvPr/>
        </p:nvSpPr>
        <p:spPr bwMode="auto">
          <a:xfrm>
            <a:off x="4673600" y="4449763"/>
            <a:ext cx="1912938"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mj-lt"/>
                <a:cs typeface="Arial"/>
              </a:rPr>
              <a:t>Common Vocabulary</a:t>
            </a:r>
          </a:p>
        </p:txBody>
      </p:sp>
      <p:sp>
        <p:nvSpPr>
          <p:cNvPr id="48" name="Rounded Rectangle 47"/>
          <p:cNvSpPr/>
          <p:nvPr/>
        </p:nvSpPr>
        <p:spPr bwMode="auto">
          <a:xfrm>
            <a:off x="6746875" y="4449763"/>
            <a:ext cx="1914525" cy="863600"/>
          </a:xfrm>
          <a:prstGeom prst="roundRect">
            <a:avLst>
              <a:gd name="adj" fmla="val 10000"/>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200" b="1" dirty="0">
                <a:solidFill>
                  <a:srgbClr val="8B8B8B"/>
                </a:solidFill>
                <a:latin typeface="+mj-lt"/>
                <a:cs typeface="Arial"/>
              </a:rPr>
              <a:t>Reduced Maintenance Costs</a:t>
            </a:r>
          </a:p>
        </p:txBody>
      </p:sp>
      <p:sp>
        <p:nvSpPr>
          <p:cNvPr id="50" name="TextBox 49"/>
          <p:cNvSpPr txBox="1"/>
          <p:nvPr/>
        </p:nvSpPr>
        <p:spPr>
          <a:xfrm>
            <a:off x="-101600" y="3921125"/>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1" name="TextBox 50"/>
          <p:cNvSpPr txBox="1"/>
          <p:nvPr/>
        </p:nvSpPr>
        <p:spPr>
          <a:xfrm>
            <a:off x="-244475" y="4114800"/>
            <a:ext cx="914400" cy="914400"/>
          </a:xfrm>
          <a:prstGeom prst="rect">
            <a:avLst/>
          </a:prstGeom>
        </p:spPr>
        <p:txBody>
          <a:bodyPr wrap="none">
            <a:normAutofit/>
          </a:bodyPr>
          <a:lstStyle/>
          <a:p>
            <a:pPr>
              <a:defRPr/>
            </a:pPr>
            <a:endParaRPr lang="en-US" sz="1600" dirty="0" err="1">
              <a:solidFill>
                <a:schemeClr val="tx1">
                  <a:lumMod val="65000"/>
                  <a:lumOff val="35000"/>
                </a:schemeClr>
              </a:solidFill>
              <a:latin typeface="Arial"/>
              <a:cs typeface="Arial"/>
            </a:endParaRPr>
          </a:p>
        </p:txBody>
      </p:sp>
      <p:sp>
        <p:nvSpPr>
          <p:cNvPr id="52" name="Rounded Rectangle 51"/>
          <p:cNvSpPr/>
          <p:nvPr/>
        </p:nvSpPr>
        <p:spPr bwMode="auto">
          <a:xfrm>
            <a:off x="353117" y="1600200"/>
            <a:ext cx="2085283" cy="1524000"/>
          </a:xfrm>
          <a:prstGeom prst="roundRect">
            <a:avLst>
              <a:gd name="adj" fmla="val 10926"/>
            </a:avLst>
          </a:prstGeom>
          <a:noFill/>
          <a:ln>
            <a:no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b="1" spc="-50" dirty="0">
                <a:solidFill>
                  <a:srgbClr val="304776"/>
                </a:solidFill>
                <a:latin typeface="+mj-lt"/>
                <a:cs typeface="Arial"/>
              </a:rPr>
              <a:t>Collaboration</a:t>
            </a:r>
          </a:p>
        </p:txBody>
      </p:sp>
      <p:grpSp>
        <p:nvGrpSpPr>
          <p:cNvPr id="53" name="Group 51"/>
          <p:cNvGrpSpPr>
            <a:grpSpLocks/>
          </p:cNvGrpSpPr>
          <p:nvPr/>
        </p:nvGrpSpPr>
        <p:grpSpPr bwMode="auto">
          <a:xfrm>
            <a:off x="2514600" y="1676400"/>
            <a:ext cx="4267200" cy="1371600"/>
            <a:chOff x="2514600" y="1905000"/>
            <a:chExt cx="4267200" cy="1143000"/>
          </a:xfrm>
        </p:grpSpPr>
        <p:cxnSp>
          <p:nvCxnSpPr>
            <p:cNvPr id="54" name="Straight Connector 53"/>
            <p:cNvCxnSpPr/>
            <p:nvPr/>
          </p:nvCxnSpPr>
          <p:spPr>
            <a:xfrm>
              <a:off x="25146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6482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81800" y="1905000"/>
              <a:ext cx="0" cy="114300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7407343" y="730894"/>
            <a:ext cx="1235427" cy="143483"/>
            <a:chOff x="3462929" y="4029126"/>
            <a:chExt cx="1696889" cy="197077"/>
          </a:xfrm>
        </p:grpSpPr>
        <p:cxnSp>
          <p:nvCxnSpPr>
            <p:cNvPr id="58" name="Straight Connector 57"/>
            <p:cNvCxnSpPr>
              <a:endCxn id="6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6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63"/>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Oval 64"/>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Slide Number Placeholder 6"/>
          <p:cNvSpPr>
            <a:spLocks noGrp="1"/>
          </p:cNvSpPr>
          <p:nvPr>
            <p:ph type="sldNum" sz="quarter" idx="4"/>
          </p:nvPr>
        </p:nvSpPr>
        <p:spPr/>
        <p:txBody>
          <a:bodyPr/>
          <a:lstStyle/>
          <a:p>
            <a:fld id="{6E6030FC-FB78-5E4D-92EA-5D9433591EA9}" type="slidenum">
              <a:rPr lang="en-US" smtClean="0"/>
              <a:pPr/>
              <a:t>23</a:t>
            </a:fld>
            <a:endParaRPr lang="en-US" dirty="0"/>
          </a:p>
        </p:txBody>
      </p:sp>
    </p:spTree>
    <p:extLst>
      <p:ext uri="{BB962C8B-B14F-4D97-AF65-F5344CB8AC3E}">
        <p14:creationId xmlns:p14="http://schemas.microsoft.com/office/powerpoint/2010/main" val="798524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0160" y="4839633"/>
            <a:ext cx="6807200" cy="90901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endParaRPr lang="en-US" sz="1200" b="1">
              <a:solidFill>
                <a:srgbClr val="8B8B8B"/>
              </a:solidFill>
              <a:latin typeface="+mj-lt"/>
              <a:cs typeface="Arial"/>
            </a:endParaRPr>
          </a:p>
        </p:txBody>
      </p:sp>
      <p:sp>
        <p:nvSpPr>
          <p:cNvPr id="8" name="Oval 7"/>
          <p:cNvSpPr/>
          <p:nvPr/>
        </p:nvSpPr>
        <p:spPr>
          <a:xfrm>
            <a:off x="3889349" y="4577860"/>
            <a:ext cx="1432560" cy="143256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57150"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sp>
        <p:nvSpPr>
          <p:cNvPr id="9" name="Title 1"/>
          <p:cNvSpPr>
            <a:spLocks noGrp="1"/>
          </p:cNvSpPr>
          <p:nvPr>
            <p:ph type="title"/>
          </p:nvPr>
        </p:nvSpPr>
        <p:spPr/>
        <p:txBody>
          <a:bodyPr>
            <a:normAutofit fontScale="90000"/>
          </a:bodyPr>
          <a:lstStyle/>
          <a:p>
            <a:pPr>
              <a:defRPr/>
            </a:pPr>
            <a:r>
              <a:rPr lang="en-US" sz="3600" spc="-80" dirty="0" smtClean="0">
                <a:latin typeface="Tw Cen MT"/>
                <a:cs typeface="Tw Cen MT"/>
              </a:rPr>
              <a:t>NIEM: A place to start</a:t>
            </a:r>
            <a:endParaRPr lang="en-US" sz="3600" spc="-80" dirty="0">
              <a:latin typeface="Tw Cen MT"/>
              <a:cs typeface="Tw Cen MT"/>
            </a:endParaRPr>
          </a:p>
        </p:txBody>
      </p:sp>
      <p:sp>
        <p:nvSpPr>
          <p:cNvPr id="3" name="Rectangle 2"/>
          <p:cNvSpPr/>
          <p:nvPr/>
        </p:nvSpPr>
        <p:spPr>
          <a:xfrm>
            <a:off x="-988828" y="3410599"/>
            <a:ext cx="9675628" cy="276999"/>
          </a:xfrm>
          <a:prstGeom prst="rect">
            <a:avLst/>
          </a:prstGeom>
        </p:spPr>
        <p:txBody>
          <a:bodyPr wrap="square">
            <a:spAutoFit/>
          </a:bodyPr>
          <a:lstStyle/>
          <a:p>
            <a:r>
              <a:rPr lang="en-US" sz="1200" i="1" dirty="0">
                <a:solidFill>
                  <a:srgbClr val="8B8B8B"/>
                </a:solidFill>
              </a:rPr>
              <a:t> </a:t>
            </a:r>
            <a:endParaRPr lang="en-US" sz="1200" dirty="0">
              <a:solidFill>
                <a:srgbClr val="8B8B8B"/>
              </a:solidFill>
            </a:endParaRPr>
          </a:p>
        </p:txBody>
      </p:sp>
      <p:sp>
        <p:nvSpPr>
          <p:cNvPr id="6" name="Rectangle 5"/>
          <p:cNvSpPr/>
          <p:nvPr/>
        </p:nvSpPr>
        <p:spPr>
          <a:xfrm>
            <a:off x="355600" y="1338433"/>
            <a:ext cx="8331200" cy="3978012"/>
          </a:xfrm>
          <a:prstGeom prst="rect">
            <a:avLst/>
          </a:prstGeom>
        </p:spPr>
        <p:txBody>
          <a:bodyPr wrap="square">
            <a:spAutoFit/>
          </a:bodyPr>
          <a:lstStyle/>
          <a:p>
            <a:r>
              <a:rPr lang="en-US" sz="1600" dirty="0">
                <a:solidFill>
                  <a:srgbClr val="666869"/>
                </a:solidFill>
              </a:rPr>
              <a:t>NIEM provides a common vocabulary as well as information exchange development tools and guidelines that diverse communities collectively leverage to increase efficiencies and improve decision-making.</a:t>
            </a:r>
          </a:p>
          <a:p>
            <a:endParaRPr lang="en-US" sz="1600" dirty="0">
              <a:solidFill>
                <a:srgbClr val="666869"/>
              </a:solidFill>
            </a:endParaRPr>
          </a:p>
          <a:p>
            <a:r>
              <a:rPr lang="en-US" sz="1600" dirty="0">
                <a:solidFill>
                  <a:srgbClr val="666869"/>
                </a:solidFill>
              </a:rPr>
              <a:t>Whether you are a police chief, port security director, financial regulator, child welfare worker, </a:t>
            </a:r>
            <a:r>
              <a:rPr lang="en-US" sz="1600" dirty="0" smtClean="0">
                <a:solidFill>
                  <a:srgbClr val="666869"/>
                </a:solidFill>
              </a:rPr>
              <a:t>or physician</a:t>
            </a:r>
            <a:r>
              <a:rPr lang="en-US" sz="1600" dirty="0">
                <a:solidFill>
                  <a:srgbClr val="666869"/>
                </a:solidFill>
              </a:rPr>
              <a:t>—anyone who has a complex problem to solve that </a:t>
            </a:r>
            <a:r>
              <a:rPr lang="en-US" sz="1600" dirty="0" smtClean="0">
                <a:solidFill>
                  <a:srgbClr val="666869"/>
                </a:solidFill>
              </a:rPr>
              <a:t>crosses organizational</a:t>
            </a:r>
            <a:r>
              <a:rPr lang="en-US" sz="1600" dirty="0">
                <a:solidFill>
                  <a:srgbClr val="666869"/>
                </a:solidFill>
              </a:rPr>
              <a:t>, sector, function, </a:t>
            </a:r>
            <a:r>
              <a:rPr lang="en-US" sz="1600" dirty="0" smtClean="0">
                <a:solidFill>
                  <a:srgbClr val="666869"/>
                </a:solidFill>
              </a:rPr>
              <a:t>and/or geographic </a:t>
            </a:r>
            <a:r>
              <a:rPr lang="en-US" sz="1600" dirty="0">
                <a:solidFill>
                  <a:srgbClr val="666869"/>
                </a:solidFill>
              </a:rPr>
              <a:t>boundaries—you need </a:t>
            </a:r>
            <a:r>
              <a:rPr lang="en-US" sz="1600" dirty="0" smtClean="0">
                <a:solidFill>
                  <a:srgbClr val="666869"/>
                </a:solidFill>
              </a:rPr>
              <a:t>information. </a:t>
            </a:r>
            <a:r>
              <a:rPr lang="en-US" sz="1600" dirty="0">
                <a:solidFill>
                  <a:srgbClr val="666869"/>
                </a:solidFill>
              </a:rPr>
              <a:t>H</a:t>
            </a:r>
            <a:r>
              <a:rPr lang="en-US" sz="1600" dirty="0" smtClean="0">
                <a:solidFill>
                  <a:srgbClr val="666869"/>
                </a:solidFill>
              </a:rPr>
              <a:t>owever</a:t>
            </a:r>
            <a:r>
              <a:rPr lang="en-US" sz="1600" dirty="0">
                <a:solidFill>
                  <a:srgbClr val="666869"/>
                </a:solidFill>
              </a:rPr>
              <a:t>, much of it could be maintained by other organizations. We need a way for our disparate computer systems to “speak the same language.”</a:t>
            </a:r>
          </a:p>
          <a:p>
            <a:r>
              <a:rPr lang="en-US" sz="1600" dirty="0">
                <a:solidFill>
                  <a:srgbClr val="666869"/>
                </a:solidFill>
              </a:rPr>
              <a:t> </a:t>
            </a:r>
          </a:p>
          <a:p>
            <a:r>
              <a:rPr lang="en-US" sz="1600" dirty="0">
                <a:solidFill>
                  <a:srgbClr val="666869"/>
                </a:solidFill>
              </a:rPr>
              <a:t>For example, if I say “rocket” and you say “</a:t>
            </a:r>
            <a:r>
              <a:rPr lang="en-US" sz="1600" dirty="0" smtClean="0">
                <a:solidFill>
                  <a:srgbClr val="666869"/>
                </a:solidFill>
              </a:rPr>
              <a:t>spaceship,” </a:t>
            </a:r>
            <a:r>
              <a:rPr lang="en-US" sz="1600" dirty="0">
                <a:solidFill>
                  <a:srgbClr val="666869"/>
                </a:solidFill>
              </a:rPr>
              <a:t>we may mean the same thing, but we don’t have a way to tell our computer systems to treat these words as having the same meaning.</a:t>
            </a:r>
            <a:r>
              <a:rPr lang="en-US" sz="1600" dirty="0">
                <a:solidFill>
                  <a:schemeClr val="accent5">
                    <a:lumMod val="50000"/>
                  </a:schemeClr>
                </a:solidFill>
              </a:rPr>
              <a:t>   </a:t>
            </a:r>
          </a:p>
          <a:p>
            <a:r>
              <a:rPr lang="en-US" sz="1600" dirty="0">
                <a:solidFill>
                  <a:schemeClr val="accent5">
                    <a:lumMod val="50000"/>
                  </a:schemeClr>
                </a:solidFill>
              </a:rPr>
              <a:t> </a:t>
            </a:r>
          </a:p>
          <a:p>
            <a:r>
              <a:rPr lang="en-US" sz="1600" dirty="0">
                <a:solidFill>
                  <a:schemeClr val="accent5">
                    <a:lumMod val="50000"/>
                  </a:schemeClr>
                </a:solidFill>
              </a:rPr>
              <a:t> </a:t>
            </a:r>
          </a:p>
          <a:p>
            <a:pPr>
              <a:lnSpc>
                <a:spcPts val="1500"/>
              </a:lnSpc>
            </a:pPr>
            <a:endParaRPr lang="en-US" sz="1600" dirty="0">
              <a:solidFill>
                <a:schemeClr val="accent5">
                  <a:lumMod val="50000"/>
                </a:schemeClr>
              </a:solidFill>
            </a:endParaRPr>
          </a:p>
        </p:txBody>
      </p:sp>
      <p:pic>
        <p:nvPicPr>
          <p:cNvPr id="10" name="Picture 3" descr="C:\Users\jsauvageau\Deskto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0558" y="4868427"/>
            <a:ext cx="830142" cy="851426"/>
          </a:xfrm>
          <a:prstGeom prst="rect">
            <a:avLst/>
          </a:prstGeom>
          <a:noFill/>
          <a:ln>
            <a:noFill/>
          </a:ln>
          <a:effectLst>
            <a:outerShdw blurRad="25400" dist="25400" dir="2700000" algn="tl" rotWithShape="0">
              <a:prstClr val="black">
                <a:alpha val="50000"/>
              </a:prstClr>
            </a:outerShdw>
          </a:effectLst>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75431" y="4898207"/>
            <a:ext cx="1452728" cy="791867"/>
            <a:chOff x="6175431" y="4857873"/>
            <a:chExt cx="1452728" cy="791867"/>
          </a:xfrm>
        </p:grpSpPr>
        <p:sp>
          <p:nvSpPr>
            <p:cNvPr id="17" name="TextBox 16"/>
            <p:cNvSpPr txBox="1"/>
            <p:nvPr/>
          </p:nvSpPr>
          <p:spPr>
            <a:xfrm>
              <a:off x="6237510" y="5280408"/>
              <a:ext cx="1328570" cy="369332"/>
            </a:xfrm>
            <a:prstGeom prst="rect">
              <a:avLst/>
            </a:prstGeom>
            <a:noFill/>
          </p:spPr>
          <p:txBody>
            <a:bodyPr wrap="square" rtlCol="0">
              <a:spAutoFit/>
            </a:bodyPr>
            <a:lstStyle/>
            <a:p>
              <a:r>
                <a:rPr lang="en-US" dirty="0" smtClean="0">
                  <a:solidFill>
                    <a:srgbClr val="0F7403"/>
                  </a:solidFill>
                </a:rPr>
                <a:t>Spaceship</a:t>
              </a:r>
              <a:endParaRPr lang="en-US" dirty="0">
                <a:solidFill>
                  <a:srgbClr val="0F7403"/>
                </a:solidFill>
              </a:endParaRPr>
            </a:p>
          </p:txBody>
        </p:sp>
        <p:sp>
          <p:nvSpPr>
            <p:cNvPr id="19" name="TextBox 18"/>
            <p:cNvSpPr txBox="1"/>
            <p:nvPr/>
          </p:nvSpPr>
          <p:spPr>
            <a:xfrm>
              <a:off x="6175431" y="4857873"/>
              <a:ext cx="1452728" cy="415498"/>
            </a:xfrm>
            <a:prstGeom prst="rect">
              <a:avLst/>
            </a:prstGeom>
            <a:noFill/>
          </p:spPr>
          <p:txBody>
            <a:bodyPr wrap="square" rtlCol="0">
              <a:spAutoFit/>
            </a:bodyPr>
            <a:lstStyle/>
            <a:p>
              <a:r>
                <a:rPr lang="en-US" sz="2100" b="1" u="sng" spc="-50" dirty="0">
                  <a:solidFill>
                    <a:srgbClr val="0F7403"/>
                  </a:solidFill>
                  <a:cs typeface="Arial"/>
                </a:rPr>
                <a:t>Source B</a:t>
              </a:r>
            </a:p>
          </p:txBody>
        </p:sp>
      </p:grpSp>
      <p:sp>
        <p:nvSpPr>
          <p:cNvPr id="20" name="Right Arrow 19"/>
          <p:cNvSpPr/>
          <p:nvPr/>
        </p:nvSpPr>
        <p:spPr>
          <a:xfrm>
            <a:off x="2926079" y="5081867"/>
            <a:ext cx="1261872" cy="424546"/>
          </a:xfrm>
          <a:prstGeom prst="rightArrow">
            <a:avLst>
              <a:gd name="adj1" fmla="val 72222"/>
              <a:gd name="adj2" fmla="val 50000"/>
            </a:avLst>
          </a:prstGeom>
          <a:gradFill flip="none" rotWithShape="1">
            <a:gsLst>
              <a:gs pos="81000">
                <a:srgbClr val="082845"/>
              </a:gs>
              <a:gs pos="16000">
                <a:srgbClr val="FFFFFF">
                  <a:alpha val="0"/>
                </a:srgbClr>
              </a:gs>
            </a:gsLst>
            <a:lin ang="0" scaled="1"/>
            <a:tileRect/>
          </a:gradFill>
          <a:ln w="19050" cmpd="sng">
            <a:gradFill flip="none" rotWithShape="1">
              <a:gsLst>
                <a:gs pos="0">
                  <a:schemeClr val="bg1">
                    <a:alpha val="0"/>
                  </a:schemeClr>
                </a:gs>
                <a:gs pos="100000">
                  <a:srgbClr val="FFFFFF"/>
                </a:gs>
              </a:gsLst>
              <a:lin ang="0" scaled="1"/>
              <a:tileRect/>
            </a:gra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1658337" y="4898207"/>
            <a:ext cx="1377489" cy="791867"/>
            <a:chOff x="1658337" y="4870645"/>
            <a:chExt cx="1377489" cy="791867"/>
          </a:xfrm>
        </p:grpSpPr>
        <p:sp>
          <p:nvSpPr>
            <p:cNvPr id="13" name="TextBox 12"/>
            <p:cNvSpPr txBox="1"/>
            <p:nvPr/>
          </p:nvSpPr>
          <p:spPr>
            <a:xfrm>
              <a:off x="1889881" y="5293180"/>
              <a:ext cx="914400" cy="369332"/>
            </a:xfrm>
            <a:prstGeom prst="rect">
              <a:avLst/>
            </a:prstGeom>
            <a:noFill/>
          </p:spPr>
          <p:txBody>
            <a:bodyPr wrap="square" rtlCol="0">
              <a:spAutoFit/>
            </a:bodyPr>
            <a:lstStyle/>
            <a:p>
              <a:r>
                <a:rPr lang="en-US" dirty="0" smtClean="0">
                  <a:solidFill>
                    <a:srgbClr val="0B2D4A"/>
                  </a:solidFill>
                </a:rPr>
                <a:t>Rocket</a:t>
              </a:r>
              <a:endParaRPr lang="en-US" dirty="0">
                <a:solidFill>
                  <a:srgbClr val="0B2D4A"/>
                </a:solidFill>
              </a:endParaRPr>
            </a:p>
          </p:txBody>
        </p:sp>
        <p:sp>
          <p:nvSpPr>
            <p:cNvPr id="18" name="TextBox 17"/>
            <p:cNvSpPr txBox="1"/>
            <p:nvPr/>
          </p:nvSpPr>
          <p:spPr>
            <a:xfrm>
              <a:off x="1658337" y="4870645"/>
              <a:ext cx="1377489" cy="415498"/>
            </a:xfrm>
            <a:prstGeom prst="rect">
              <a:avLst/>
            </a:prstGeom>
            <a:noFill/>
          </p:spPr>
          <p:txBody>
            <a:bodyPr wrap="square" rtlCol="0">
              <a:spAutoFit/>
            </a:bodyPr>
            <a:lstStyle>
              <a:defPPr>
                <a:defRPr lang="en-US"/>
              </a:defPPr>
              <a:lvl1pPr>
                <a:defRPr sz="2100" b="1" u="sng" spc="-50">
                  <a:solidFill>
                    <a:srgbClr val="1F497D"/>
                  </a:solidFill>
                  <a:cs typeface="Arial"/>
                </a:defRPr>
              </a:lvl1pPr>
            </a:lstStyle>
            <a:p>
              <a:r>
                <a:rPr lang="en-US" dirty="0">
                  <a:solidFill>
                    <a:srgbClr val="0B2D4A"/>
                  </a:solidFill>
                </a:rPr>
                <a:t>Source A</a:t>
              </a:r>
            </a:p>
          </p:txBody>
        </p:sp>
      </p:grpSp>
      <p:sp>
        <p:nvSpPr>
          <p:cNvPr id="26" name="Right Arrow 25"/>
          <p:cNvSpPr/>
          <p:nvPr/>
        </p:nvSpPr>
        <p:spPr>
          <a:xfrm rot="10800000">
            <a:off x="4975304" y="5081867"/>
            <a:ext cx="1262205" cy="424546"/>
          </a:xfrm>
          <a:prstGeom prst="rightArrow">
            <a:avLst>
              <a:gd name="adj1" fmla="val 72222"/>
              <a:gd name="adj2" fmla="val 50000"/>
            </a:avLst>
          </a:prstGeom>
          <a:gradFill flip="none" rotWithShape="1">
            <a:gsLst>
              <a:gs pos="88000">
                <a:srgbClr val="117104"/>
              </a:gs>
              <a:gs pos="11000">
                <a:srgbClr val="FFFFFF">
                  <a:alpha val="0"/>
                </a:srgbClr>
              </a:gs>
            </a:gsLst>
            <a:lin ang="0" scaled="1"/>
            <a:tileRect/>
          </a:gradFill>
          <a:ln w="19050" cmpd="sng">
            <a:gradFill flip="none" rotWithShape="1">
              <a:gsLst>
                <a:gs pos="0">
                  <a:schemeClr val="bg1">
                    <a:alpha val="0"/>
                  </a:schemeClr>
                </a:gs>
                <a:gs pos="100000">
                  <a:srgbClr val="FFFFFF"/>
                </a:gs>
              </a:gsLst>
              <a:lin ang="0" scaled="1"/>
              <a:tileRect/>
            </a:gra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Slide Number Placeholder 14"/>
          <p:cNvSpPr>
            <a:spLocks noGrp="1"/>
          </p:cNvSpPr>
          <p:nvPr>
            <p:ph type="sldNum" sz="quarter" idx="4"/>
          </p:nvPr>
        </p:nvSpPr>
        <p:spPr/>
        <p:txBody>
          <a:bodyPr/>
          <a:lstStyle/>
          <a:p>
            <a:fld id="{6E6030FC-FB78-5E4D-92EA-5D9433591EA9}" type="slidenum">
              <a:rPr lang="en-US" smtClean="0"/>
              <a:pPr/>
              <a:t>24</a:t>
            </a:fld>
            <a:endParaRPr lang="en-US" dirty="0"/>
          </a:p>
        </p:txBody>
      </p:sp>
    </p:spTree>
    <p:extLst>
      <p:ext uri="{BB962C8B-B14F-4D97-AF65-F5344CB8AC3E}">
        <p14:creationId xmlns:p14="http://schemas.microsoft.com/office/powerpoint/2010/main" val="1464968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00080" y="1529275"/>
            <a:ext cx="5640154" cy="3908762"/>
          </a:xfrm>
          <a:prstGeom prst="rect">
            <a:avLst/>
          </a:prstGeom>
        </p:spPr>
        <p:txBody>
          <a:bodyPr wrap="square">
            <a:spAutoFit/>
          </a:bodyPr>
          <a:lstStyle/>
          <a:p>
            <a:r>
              <a:rPr lang="en-US" sz="2000" b="1" dirty="0">
                <a:solidFill>
                  <a:srgbClr val="1F497D"/>
                </a:solidFill>
              </a:rPr>
              <a:t>When using  </a:t>
            </a:r>
            <a:r>
              <a:rPr lang="en-US" sz="2000" b="1" dirty="0" smtClean="0">
                <a:solidFill>
                  <a:srgbClr val="1F497D"/>
                </a:solidFill>
              </a:rPr>
              <a:t>NIEM, </a:t>
            </a:r>
            <a:r>
              <a:rPr lang="en-US" sz="2000" b="1" dirty="0">
                <a:solidFill>
                  <a:srgbClr val="1F497D"/>
                </a:solidFill>
              </a:rPr>
              <a:t>you only need to “speak” </a:t>
            </a:r>
            <a:br>
              <a:rPr lang="en-US" sz="2000" b="1" dirty="0">
                <a:solidFill>
                  <a:srgbClr val="1F497D"/>
                </a:solidFill>
              </a:rPr>
            </a:br>
            <a:r>
              <a:rPr lang="en-US" sz="2000" b="1" dirty="0">
                <a:solidFill>
                  <a:srgbClr val="1F497D"/>
                </a:solidFill>
              </a:rPr>
              <a:t>two </a:t>
            </a:r>
            <a:r>
              <a:rPr lang="en-US" sz="2000" b="1" dirty="0" smtClean="0">
                <a:solidFill>
                  <a:srgbClr val="1F497D"/>
                </a:solidFill>
              </a:rPr>
              <a:t>languages—your </a:t>
            </a:r>
            <a:r>
              <a:rPr lang="en-US" sz="2000" b="1" dirty="0">
                <a:solidFill>
                  <a:srgbClr val="1F497D"/>
                </a:solidFill>
              </a:rPr>
              <a:t>own and NIEM.  </a:t>
            </a:r>
          </a:p>
          <a:p>
            <a:endParaRPr lang="en-US" sz="1600" dirty="0">
              <a:solidFill>
                <a:srgbClr val="666869"/>
              </a:solidFill>
            </a:endParaRPr>
          </a:p>
          <a:p>
            <a:r>
              <a:rPr lang="en-US" sz="1600" dirty="0">
                <a:solidFill>
                  <a:srgbClr val="666869"/>
                </a:solidFill>
              </a:rPr>
              <a:t>When developing information exchanges, agreeing to a common set of data elements and definitions is a frequent challenge. NIEM was built to address this challenge.</a:t>
            </a:r>
          </a:p>
          <a:p>
            <a:endParaRPr lang="en-US" sz="1600" dirty="0">
              <a:solidFill>
                <a:srgbClr val="666869"/>
              </a:solidFill>
            </a:endParaRPr>
          </a:p>
          <a:p>
            <a:r>
              <a:rPr lang="en-US" sz="1600" dirty="0">
                <a:solidFill>
                  <a:srgbClr val="666869"/>
                </a:solidFill>
              </a:rPr>
              <a:t>For example: a previous data exchange included four partner </a:t>
            </a:r>
            <a:r>
              <a:rPr lang="en-US" sz="1600" dirty="0" smtClean="0">
                <a:solidFill>
                  <a:srgbClr val="666869"/>
                </a:solidFill>
              </a:rPr>
              <a:t>organizations. As </a:t>
            </a:r>
            <a:r>
              <a:rPr lang="en-US" sz="1600" dirty="0">
                <a:solidFill>
                  <a:srgbClr val="666869"/>
                </a:solidFill>
              </a:rPr>
              <a:t>one of the four partner organizations, </a:t>
            </a:r>
            <a:r>
              <a:rPr lang="en-US" sz="1600" dirty="0" smtClean="0">
                <a:solidFill>
                  <a:srgbClr val="666869"/>
                </a:solidFill>
              </a:rPr>
              <a:t>you </a:t>
            </a:r>
            <a:r>
              <a:rPr lang="en-US" sz="1600" dirty="0">
                <a:solidFill>
                  <a:srgbClr val="666869"/>
                </a:solidFill>
              </a:rPr>
              <a:t>would have had to connect to three different systems and negotiate  a common language between them. </a:t>
            </a:r>
            <a:r>
              <a:rPr lang="en-US" sz="1600" dirty="0" smtClean="0">
                <a:solidFill>
                  <a:srgbClr val="666869"/>
                </a:solidFill>
              </a:rPr>
              <a:t>Now, it’s just your language and NIEM.</a:t>
            </a:r>
            <a:endParaRPr lang="en-US" sz="1600" dirty="0">
              <a:solidFill>
                <a:srgbClr val="666869"/>
              </a:solidFill>
            </a:endParaRPr>
          </a:p>
          <a:p>
            <a:endParaRPr lang="en-US" sz="1600" dirty="0">
              <a:solidFill>
                <a:srgbClr val="666869"/>
              </a:solidFill>
            </a:endParaRPr>
          </a:p>
          <a:p>
            <a:r>
              <a:rPr lang="en-US" sz="1600" dirty="0">
                <a:solidFill>
                  <a:srgbClr val="666869"/>
                </a:solidFill>
              </a:rPr>
              <a:t>NIEM provides </a:t>
            </a:r>
            <a:r>
              <a:rPr lang="en-US" sz="1600" dirty="0" smtClean="0">
                <a:solidFill>
                  <a:srgbClr val="666869"/>
                </a:solidFill>
              </a:rPr>
              <a:t>this common vocabulary, thus a place to </a:t>
            </a:r>
          </a:p>
          <a:p>
            <a:r>
              <a:rPr lang="en-US" sz="1600" dirty="0" smtClean="0">
                <a:solidFill>
                  <a:srgbClr val="666869"/>
                </a:solidFill>
              </a:rPr>
              <a:t>start—saving </a:t>
            </a:r>
            <a:r>
              <a:rPr lang="en-US" sz="1600" dirty="0">
                <a:solidFill>
                  <a:srgbClr val="666869"/>
                </a:solidFill>
              </a:rPr>
              <a:t>time and money.</a:t>
            </a: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7" name="Oval 16"/>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25</a:t>
            </a:fld>
            <a:endParaRPr lang="en-US" dirty="0"/>
          </a:p>
        </p:txBody>
      </p:sp>
      <p:sp>
        <p:nvSpPr>
          <p:cNvPr id="6" name="Title 5"/>
          <p:cNvSpPr>
            <a:spLocks noGrp="1"/>
          </p:cNvSpPr>
          <p:nvPr>
            <p:ph type="title"/>
          </p:nvPr>
        </p:nvSpPr>
        <p:spPr/>
        <p:txBody>
          <a:bodyPr>
            <a:noAutofit/>
          </a:bodyPr>
          <a:lstStyle/>
          <a:p>
            <a:pPr>
              <a:defRPr/>
            </a:pPr>
            <a:r>
              <a:rPr lang="en-US" spc="-80" dirty="0"/>
              <a:t>Benefit: Common Language </a:t>
            </a:r>
          </a:p>
        </p:txBody>
      </p:sp>
      <p:pic>
        <p:nvPicPr>
          <p:cNvPr id="8" name="Picture 7" descr="NIEM common 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40" y="1380090"/>
            <a:ext cx="2693199" cy="4230839"/>
          </a:xfrm>
          <a:prstGeom prst="rect">
            <a:avLst/>
          </a:prstGeom>
        </p:spPr>
      </p:pic>
      <p:sp>
        <p:nvSpPr>
          <p:cNvPr id="18" name="TextBox 17"/>
          <p:cNvSpPr txBox="1"/>
          <p:nvPr/>
        </p:nvSpPr>
        <p:spPr>
          <a:xfrm>
            <a:off x="550018" y="3007999"/>
            <a:ext cx="1881822" cy="892552"/>
          </a:xfrm>
          <a:prstGeom prst="rect">
            <a:avLst/>
          </a:prstGeom>
          <a:noFill/>
        </p:spPr>
        <p:txBody>
          <a:bodyPr wrap="square" rtlCol="0">
            <a:spAutoFit/>
          </a:bodyPr>
          <a:lstStyle/>
          <a:p>
            <a:pPr algn="ctr"/>
            <a:r>
              <a:rPr lang="en-US" sz="2000" b="1" dirty="0">
                <a:solidFill>
                  <a:prstClr val="white"/>
                </a:solidFill>
                <a:cs typeface="Arial"/>
              </a:rPr>
              <a:t>NIEM:</a:t>
            </a:r>
          </a:p>
          <a:p>
            <a:pPr algn="ctr"/>
            <a:r>
              <a:rPr lang="en-US" sz="1600" dirty="0">
                <a:solidFill>
                  <a:prstClr val="white"/>
                </a:solidFill>
                <a:cs typeface="Arial"/>
              </a:rPr>
              <a:t>Common Language</a:t>
            </a:r>
          </a:p>
        </p:txBody>
      </p:sp>
      <p:sp>
        <p:nvSpPr>
          <p:cNvPr id="19" name="TextBox 18"/>
          <p:cNvSpPr txBox="1"/>
          <p:nvPr/>
        </p:nvSpPr>
        <p:spPr>
          <a:xfrm>
            <a:off x="250012" y="950073"/>
            <a:ext cx="1370036" cy="461665"/>
          </a:xfrm>
          <a:prstGeom prst="rect">
            <a:avLst/>
          </a:prstGeom>
          <a:noFill/>
        </p:spPr>
        <p:txBody>
          <a:bodyPr wrap="square" rtlCol="0">
            <a:spAutoFit/>
          </a:bodyPr>
          <a:lstStyle/>
          <a:p>
            <a:pPr algn="ctr" defTabSz="914400"/>
            <a:r>
              <a:rPr lang="en-US" sz="1200" b="1" dirty="0" smtClean="0">
                <a:solidFill>
                  <a:srgbClr val="1F497D"/>
                </a:solidFill>
              </a:rPr>
              <a:t>Organization </a:t>
            </a:r>
            <a:br>
              <a:rPr lang="en-US" sz="1200" b="1" dirty="0" smtClean="0">
                <a:solidFill>
                  <a:srgbClr val="1F497D"/>
                </a:solidFill>
              </a:rPr>
            </a:br>
            <a:r>
              <a:rPr lang="en-US" sz="1200" b="1" dirty="0" smtClean="0">
                <a:solidFill>
                  <a:srgbClr val="1F497D"/>
                </a:solidFill>
              </a:rPr>
              <a:t>A</a:t>
            </a:r>
          </a:p>
        </p:txBody>
      </p:sp>
      <p:sp>
        <p:nvSpPr>
          <p:cNvPr id="30" name="TextBox 29"/>
          <p:cNvSpPr txBox="1"/>
          <p:nvPr/>
        </p:nvSpPr>
        <p:spPr>
          <a:xfrm>
            <a:off x="1355047" y="940072"/>
            <a:ext cx="1370036" cy="461665"/>
          </a:xfrm>
          <a:prstGeom prst="rect">
            <a:avLst/>
          </a:prstGeom>
          <a:noFill/>
        </p:spPr>
        <p:txBody>
          <a:bodyPr wrap="square" rtlCol="0">
            <a:spAutoFit/>
          </a:bodyPr>
          <a:lstStyle/>
          <a:p>
            <a:pPr algn="ctr" defTabSz="914400"/>
            <a:r>
              <a:rPr lang="en-US" sz="1200" b="1" dirty="0" smtClean="0">
                <a:solidFill>
                  <a:srgbClr val="1F497D"/>
                </a:solidFill>
              </a:rPr>
              <a:t>Organization </a:t>
            </a:r>
            <a:br>
              <a:rPr lang="en-US" sz="1200" b="1" dirty="0" smtClean="0">
                <a:solidFill>
                  <a:srgbClr val="1F497D"/>
                </a:solidFill>
              </a:rPr>
            </a:br>
            <a:r>
              <a:rPr lang="en-US" sz="1200" b="1" dirty="0" smtClean="0">
                <a:solidFill>
                  <a:srgbClr val="1F497D"/>
                </a:solidFill>
              </a:rPr>
              <a:t>B</a:t>
            </a:r>
          </a:p>
        </p:txBody>
      </p:sp>
      <p:sp>
        <p:nvSpPr>
          <p:cNvPr id="31" name="TextBox 30"/>
          <p:cNvSpPr txBox="1"/>
          <p:nvPr/>
        </p:nvSpPr>
        <p:spPr>
          <a:xfrm>
            <a:off x="250012" y="5570408"/>
            <a:ext cx="1370036" cy="461665"/>
          </a:xfrm>
          <a:prstGeom prst="rect">
            <a:avLst/>
          </a:prstGeom>
          <a:noFill/>
        </p:spPr>
        <p:txBody>
          <a:bodyPr wrap="square" rtlCol="0">
            <a:spAutoFit/>
          </a:bodyPr>
          <a:lstStyle/>
          <a:p>
            <a:pPr algn="ctr" defTabSz="914400"/>
            <a:r>
              <a:rPr lang="en-US" sz="1200" b="1" dirty="0" smtClean="0">
                <a:solidFill>
                  <a:srgbClr val="1F497D"/>
                </a:solidFill>
              </a:rPr>
              <a:t>Organization </a:t>
            </a:r>
            <a:br>
              <a:rPr lang="en-US" sz="1200" b="1" dirty="0" smtClean="0">
                <a:solidFill>
                  <a:srgbClr val="1F497D"/>
                </a:solidFill>
              </a:rPr>
            </a:br>
            <a:r>
              <a:rPr lang="en-US" sz="1200" b="1" dirty="0" smtClean="0">
                <a:solidFill>
                  <a:srgbClr val="1F497D"/>
                </a:solidFill>
              </a:rPr>
              <a:t>C</a:t>
            </a:r>
          </a:p>
        </p:txBody>
      </p:sp>
      <p:sp>
        <p:nvSpPr>
          <p:cNvPr id="32" name="TextBox 31"/>
          <p:cNvSpPr txBox="1"/>
          <p:nvPr/>
        </p:nvSpPr>
        <p:spPr>
          <a:xfrm>
            <a:off x="1355047" y="5570408"/>
            <a:ext cx="1370036" cy="461665"/>
          </a:xfrm>
          <a:prstGeom prst="rect">
            <a:avLst/>
          </a:prstGeom>
          <a:noFill/>
        </p:spPr>
        <p:txBody>
          <a:bodyPr wrap="square" rtlCol="0">
            <a:spAutoFit/>
          </a:bodyPr>
          <a:lstStyle/>
          <a:p>
            <a:pPr algn="ctr" defTabSz="914400"/>
            <a:r>
              <a:rPr lang="en-US" sz="1200" b="1" dirty="0" smtClean="0">
                <a:solidFill>
                  <a:srgbClr val="1F497D"/>
                </a:solidFill>
              </a:rPr>
              <a:t>Organization </a:t>
            </a:r>
            <a:br>
              <a:rPr lang="en-US" sz="1200" b="1" dirty="0" smtClean="0">
                <a:solidFill>
                  <a:srgbClr val="1F497D"/>
                </a:solidFill>
              </a:rPr>
            </a:br>
            <a:r>
              <a:rPr lang="en-US" sz="1200" b="1" dirty="0" smtClean="0">
                <a:solidFill>
                  <a:srgbClr val="1F497D"/>
                </a:solidFill>
              </a:rPr>
              <a:t>D</a:t>
            </a:r>
          </a:p>
        </p:txBody>
      </p:sp>
    </p:spTree>
    <p:extLst>
      <p:ext uri="{BB962C8B-B14F-4D97-AF65-F5344CB8AC3E}">
        <p14:creationId xmlns:p14="http://schemas.microsoft.com/office/powerpoint/2010/main" val="1756587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678" y="131380"/>
            <a:ext cx="6646041" cy="472966"/>
          </a:xfrm>
        </p:spPr>
        <p:txBody>
          <a:bodyPr>
            <a:normAutofit/>
          </a:bodyPr>
          <a:lstStyle/>
          <a:p>
            <a:pPr>
              <a:defRPr/>
            </a:pPr>
            <a:r>
              <a:rPr lang="en-US" spc="-80" dirty="0"/>
              <a:t>Benefit: Interoperability</a:t>
            </a:r>
          </a:p>
        </p:txBody>
      </p:sp>
      <p:sp>
        <p:nvSpPr>
          <p:cNvPr id="2" name="Rectangle 1"/>
          <p:cNvSpPr/>
          <p:nvPr/>
        </p:nvSpPr>
        <p:spPr>
          <a:xfrm>
            <a:off x="457200" y="1027507"/>
            <a:ext cx="8425542" cy="2031325"/>
          </a:xfrm>
          <a:prstGeom prst="rect">
            <a:avLst/>
          </a:prstGeom>
        </p:spPr>
        <p:txBody>
          <a:bodyPr wrap="square">
            <a:spAutoFit/>
          </a:bodyPr>
          <a:lstStyle/>
          <a:p>
            <a:r>
              <a:rPr lang="en-US" sz="1400" dirty="0" smtClean="0">
                <a:solidFill>
                  <a:srgbClr val="666869"/>
                </a:solidFill>
              </a:rPr>
              <a:t>NIEM provides a </a:t>
            </a:r>
            <a:r>
              <a:rPr lang="en-US" sz="1400" dirty="0">
                <a:solidFill>
                  <a:srgbClr val="666869"/>
                </a:solidFill>
              </a:rPr>
              <a:t>consistent </a:t>
            </a:r>
            <a:r>
              <a:rPr lang="en-US" sz="1400" dirty="0" smtClean="0">
                <a:solidFill>
                  <a:srgbClr val="666869"/>
                </a:solidFill>
              </a:rPr>
              <a:t>starting point for </a:t>
            </a:r>
            <a:r>
              <a:rPr lang="en-US" sz="1400" dirty="0">
                <a:solidFill>
                  <a:srgbClr val="666869"/>
                </a:solidFill>
              </a:rPr>
              <a:t>creating information exchanges so that the sender and receiver of information share a common, unambiguous understanding of the meaning of that information. </a:t>
            </a:r>
            <a:endParaRPr lang="en-US" sz="1400" dirty="0" smtClean="0">
              <a:solidFill>
                <a:srgbClr val="666869"/>
              </a:solidFill>
            </a:endParaRPr>
          </a:p>
          <a:p>
            <a:endParaRPr lang="en-US" sz="1400" dirty="0">
              <a:solidFill>
                <a:srgbClr val="666869"/>
              </a:solidFill>
            </a:endParaRPr>
          </a:p>
          <a:p>
            <a:r>
              <a:rPr lang="en-US" sz="1400" dirty="0" smtClean="0">
                <a:solidFill>
                  <a:srgbClr val="666869"/>
                </a:solidFill>
              </a:rPr>
              <a:t>This ensures </a:t>
            </a:r>
            <a:r>
              <a:rPr lang="en-US" sz="1400" dirty="0">
                <a:solidFill>
                  <a:srgbClr val="666869"/>
                </a:solidFill>
              </a:rPr>
              <a:t>that </a:t>
            </a:r>
            <a:r>
              <a:rPr lang="en-US" sz="1400" dirty="0" smtClean="0">
                <a:solidFill>
                  <a:srgbClr val="666869"/>
                </a:solidFill>
              </a:rPr>
              <a:t>information </a:t>
            </a:r>
            <a:r>
              <a:rPr lang="en-US" sz="1400" dirty="0">
                <a:solidFill>
                  <a:srgbClr val="666869"/>
                </a:solidFill>
              </a:rPr>
              <a:t>is </a:t>
            </a:r>
            <a:r>
              <a:rPr lang="en-US" sz="1400" dirty="0" smtClean="0">
                <a:solidFill>
                  <a:srgbClr val="666869"/>
                </a:solidFill>
              </a:rPr>
              <a:t>understood </a:t>
            </a:r>
            <a:r>
              <a:rPr lang="en-US" sz="1400" dirty="0">
                <a:solidFill>
                  <a:srgbClr val="666869"/>
                </a:solidFill>
              </a:rPr>
              <a:t>and carries the same consistent meaning across various </a:t>
            </a:r>
            <a:r>
              <a:rPr lang="en-US" sz="1400" dirty="0" smtClean="0">
                <a:solidFill>
                  <a:srgbClr val="666869"/>
                </a:solidFill>
              </a:rPr>
              <a:t>communities, irrespective </a:t>
            </a:r>
            <a:r>
              <a:rPr lang="en-US" sz="1400" dirty="0">
                <a:solidFill>
                  <a:srgbClr val="666869"/>
                </a:solidFill>
              </a:rPr>
              <a:t>of technologies, </a:t>
            </a:r>
            <a:r>
              <a:rPr lang="en-US" sz="1400" dirty="0" smtClean="0">
                <a:solidFill>
                  <a:srgbClr val="666869"/>
                </a:solidFill>
              </a:rPr>
              <a:t>allowing </a:t>
            </a:r>
            <a:r>
              <a:rPr lang="en-US" sz="1400" dirty="0">
                <a:solidFill>
                  <a:srgbClr val="666869"/>
                </a:solidFill>
              </a:rPr>
              <a:t>interoperability to occur</a:t>
            </a:r>
            <a:r>
              <a:rPr lang="en-US" sz="1400" dirty="0" smtClean="0">
                <a:solidFill>
                  <a:srgbClr val="666869"/>
                </a:solidFill>
              </a:rPr>
              <a:t>.</a:t>
            </a:r>
          </a:p>
          <a:p>
            <a:endParaRPr lang="en-US" sz="1400" dirty="0">
              <a:solidFill>
                <a:srgbClr val="666869"/>
              </a:solidFill>
            </a:endParaRPr>
          </a:p>
          <a:p>
            <a:r>
              <a:rPr lang="en-US" sz="1400" dirty="0">
                <a:solidFill>
                  <a:srgbClr val="666869"/>
                </a:solidFill>
              </a:rPr>
              <a:t>Interoperability is a characteristic of information systems that use NIEM to exchange information—NIEM allows for the quick and easy addition of exchange partners, irrespective of technologies being used.</a:t>
            </a:r>
          </a:p>
          <a:p>
            <a:endParaRPr lang="en-US" sz="1400" dirty="0">
              <a:solidFill>
                <a:srgbClr val="666869"/>
              </a:solidFill>
            </a:endParaRP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26</a:t>
            </a:fld>
            <a:endParaRPr lang="en-US" dirty="0"/>
          </a:p>
        </p:txBody>
      </p:sp>
      <p:pic>
        <p:nvPicPr>
          <p:cNvPr id="1026" name="Picture 2" descr="C:\Users\yqutub\AppData\Local\Temp\wz10f2\What is NIEM graphic files\blue circle gr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522" y="4043442"/>
            <a:ext cx="2480381" cy="10981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qutub\AppData\Local\Temp\wzf0d5\What is NIEM graphic files\green_circle gro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533" y="2925321"/>
            <a:ext cx="2205642" cy="1667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yqutub\AppData\Local\Temp\wz0abb\What is NIEM graphic files\orange circle grou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44" y="3832593"/>
            <a:ext cx="2677855" cy="231073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yqutub\AppData\Local\Temp\wzc0e0\What is NIEM graphic files\NIEM data model elements 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404" y="3122015"/>
            <a:ext cx="1585439" cy="1842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yqutub\AppData\Local\Temp\wzffb3\What is NIEM graphic files\org A 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726166"/>
            <a:ext cx="1647688" cy="12398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yqutub\AppData\Local\Temp\wz3978\What is NIEM graphic files\org B box.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5" y="4277177"/>
            <a:ext cx="1689723" cy="1271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yqutub\AppData\Local\Temp\wzc0a1\What is NIEM graphic files\bottom soften blue circle group.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2902" y="4250157"/>
            <a:ext cx="2043599" cy="170798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yqutub\AppData\Local\Temp\wzf123\What is NIEM graphic files\soften blue circle group.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3938" y="2792347"/>
            <a:ext cx="1904698" cy="14578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yqutub\AppData\Local\Temp\wzbd76\What is NIEM graphic files\NIEM bo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9360" y="2653668"/>
            <a:ext cx="2084660" cy="138977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yqutub\AppData\Local\Temp\wzdb52\What is NIEM graphic files\NIEM bo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9360" y="4103699"/>
            <a:ext cx="2084660" cy="138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76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194" y="1066800"/>
            <a:ext cx="8017329" cy="3631763"/>
          </a:xfrm>
          <a:prstGeom prst="rect">
            <a:avLst/>
          </a:prstGeom>
        </p:spPr>
        <p:txBody>
          <a:bodyPr wrap="square">
            <a:spAutoFit/>
          </a:bodyPr>
          <a:lstStyle/>
          <a:p>
            <a:r>
              <a:rPr lang="en-US" b="1" dirty="0">
                <a:solidFill>
                  <a:srgbClr val="1F497D"/>
                </a:solidFill>
              </a:rPr>
              <a:t>Mission challenges and opportunities are too large for any one organization, sector, </a:t>
            </a:r>
            <a:r>
              <a:rPr lang="en-US" b="1" dirty="0" smtClean="0">
                <a:solidFill>
                  <a:srgbClr val="1F497D"/>
                </a:solidFill>
              </a:rPr>
              <a:t>unit, or nation </a:t>
            </a:r>
            <a:r>
              <a:rPr lang="en-US" b="1" dirty="0">
                <a:solidFill>
                  <a:srgbClr val="1F497D"/>
                </a:solidFill>
              </a:rPr>
              <a:t>to take on </a:t>
            </a:r>
            <a:r>
              <a:rPr lang="en-US" b="1" dirty="0" smtClean="0">
                <a:solidFill>
                  <a:srgbClr val="1F497D"/>
                </a:solidFill>
              </a:rPr>
              <a:t>alone—they </a:t>
            </a:r>
            <a:r>
              <a:rPr lang="en-US" b="1" dirty="0">
                <a:solidFill>
                  <a:srgbClr val="1F497D"/>
                </a:solidFill>
              </a:rPr>
              <a:t>must be addressed collaboratively.</a:t>
            </a:r>
          </a:p>
          <a:p>
            <a:endParaRPr lang="en-US" sz="1600" dirty="0">
              <a:solidFill>
                <a:srgbClr val="666869"/>
              </a:solidFill>
            </a:endParaRPr>
          </a:p>
          <a:p>
            <a:r>
              <a:rPr lang="en-US" sz="1600" dirty="0">
                <a:solidFill>
                  <a:srgbClr val="666869"/>
                </a:solidFill>
              </a:rPr>
              <a:t>NIEM is a data model used to facilitate information exchange among </a:t>
            </a:r>
            <a:r>
              <a:rPr lang="en-US" sz="1600" dirty="0" smtClean="0">
                <a:solidFill>
                  <a:srgbClr val="666869"/>
                </a:solidFill>
              </a:rPr>
              <a:t>partners </a:t>
            </a:r>
            <a:r>
              <a:rPr lang="en-US" sz="1600" dirty="0">
                <a:solidFill>
                  <a:srgbClr val="666869"/>
                </a:solidFill>
              </a:rPr>
              <a:t>in various disciplines, government-wide. With NIEM, information exchange partners come together to identify what data needs to be exchanged, then agree to exchange that data in a standards-conformant manner.</a:t>
            </a:r>
          </a:p>
          <a:p>
            <a:endParaRPr lang="en-US" sz="1600" dirty="0">
              <a:solidFill>
                <a:srgbClr val="666869"/>
              </a:solidFill>
            </a:endParaRPr>
          </a:p>
          <a:p>
            <a:r>
              <a:rPr lang="en-US" sz="1600" dirty="0">
                <a:solidFill>
                  <a:srgbClr val="666869"/>
                </a:solidFill>
              </a:rPr>
              <a:t>The use of NIEM accelerates </a:t>
            </a:r>
            <a:endParaRPr lang="en-US" sz="1600" dirty="0" smtClean="0">
              <a:solidFill>
                <a:srgbClr val="666869"/>
              </a:solidFill>
            </a:endParaRPr>
          </a:p>
          <a:p>
            <a:r>
              <a:rPr lang="en-US" sz="1600" dirty="0" smtClean="0">
                <a:solidFill>
                  <a:srgbClr val="666869"/>
                </a:solidFill>
              </a:rPr>
              <a:t>collaboration </a:t>
            </a:r>
            <a:r>
              <a:rPr lang="en-US" sz="1600" dirty="0">
                <a:solidFill>
                  <a:srgbClr val="666869"/>
                </a:solidFill>
              </a:rPr>
              <a:t>in </a:t>
            </a:r>
            <a:r>
              <a:rPr lang="en-US" sz="1600" dirty="0" smtClean="0">
                <a:solidFill>
                  <a:srgbClr val="666869"/>
                </a:solidFill>
              </a:rPr>
              <a:t>and </a:t>
            </a:r>
            <a:r>
              <a:rPr lang="en-US" sz="1600" dirty="0">
                <a:solidFill>
                  <a:srgbClr val="666869"/>
                </a:solidFill>
              </a:rPr>
              <a:t>across </a:t>
            </a:r>
            <a:endParaRPr lang="en-US" sz="1600" dirty="0" smtClean="0">
              <a:solidFill>
                <a:srgbClr val="666869"/>
              </a:solidFill>
            </a:endParaRPr>
          </a:p>
          <a:p>
            <a:r>
              <a:rPr lang="en-US" sz="1600" dirty="0" smtClean="0">
                <a:solidFill>
                  <a:srgbClr val="666869"/>
                </a:solidFill>
              </a:rPr>
              <a:t>communities</a:t>
            </a:r>
            <a:r>
              <a:rPr lang="en-US" sz="1600" dirty="0">
                <a:solidFill>
                  <a:srgbClr val="666869"/>
                </a:solidFill>
              </a:rPr>
              <a:t>.</a:t>
            </a:r>
          </a:p>
          <a:p>
            <a:endParaRPr lang="en-US" sz="1600" dirty="0">
              <a:solidFill>
                <a:srgbClr val="666869"/>
              </a:solidFill>
            </a:endParaRPr>
          </a:p>
          <a:p>
            <a:endParaRPr lang="en-US" sz="1600" dirty="0">
              <a:solidFill>
                <a:srgbClr val="666869"/>
              </a:solidFill>
            </a:endParaRPr>
          </a:p>
        </p:txBody>
      </p:sp>
      <p:grpSp>
        <p:nvGrpSpPr>
          <p:cNvPr id="6" name="Group 5"/>
          <p:cNvGrpSpPr/>
          <p:nvPr/>
        </p:nvGrpSpPr>
        <p:grpSpPr>
          <a:xfrm>
            <a:off x="7407343" y="730894"/>
            <a:ext cx="1235427" cy="143483"/>
            <a:chOff x="3462929" y="4029126"/>
            <a:chExt cx="1696889" cy="197077"/>
          </a:xfrm>
        </p:grpSpPr>
        <p:cxnSp>
          <p:nvCxnSpPr>
            <p:cNvPr id="7" name="Straight Connector 6"/>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4" name="Slide Number Placeholder 3"/>
          <p:cNvSpPr>
            <a:spLocks noGrp="1"/>
          </p:cNvSpPr>
          <p:nvPr>
            <p:ph type="sldNum" sz="quarter" idx="4"/>
          </p:nvPr>
        </p:nvSpPr>
        <p:spPr/>
        <p:txBody>
          <a:bodyPr/>
          <a:lstStyle/>
          <a:p>
            <a:fld id="{6E6030FC-FB78-5E4D-92EA-5D9433591EA9}" type="slidenum">
              <a:rPr lang="en-US" smtClean="0"/>
              <a:pPr/>
              <a:t>27</a:t>
            </a:fld>
            <a:endParaRPr lang="en-US" dirty="0"/>
          </a:p>
        </p:txBody>
      </p:sp>
      <p:sp>
        <p:nvSpPr>
          <p:cNvPr id="3" name="Title 2"/>
          <p:cNvSpPr>
            <a:spLocks noGrp="1"/>
          </p:cNvSpPr>
          <p:nvPr>
            <p:ph type="title"/>
          </p:nvPr>
        </p:nvSpPr>
        <p:spPr/>
        <p:txBody>
          <a:bodyPr/>
          <a:lstStyle/>
          <a:p>
            <a:r>
              <a:rPr lang="en-US" dirty="0"/>
              <a:t>Benefit: Community collaboration</a:t>
            </a:r>
          </a:p>
        </p:txBody>
      </p:sp>
      <p:graphicFrame>
        <p:nvGraphicFramePr>
          <p:cNvPr id="9" name="Object 8"/>
          <p:cNvGraphicFramePr>
            <a:graphicFrameLocks noChangeAspect="1"/>
          </p:cNvGraphicFramePr>
          <p:nvPr>
            <p:extLst>
              <p:ext uri="{D42A27DB-BD31-4B8C-83A1-F6EECF244321}">
                <p14:modId xmlns:p14="http://schemas.microsoft.com/office/powerpoint/2010/main" val="660723092"/>
              </p:ext>
            </p:extLst>
          </p:nvPr>
        </p:nvGraphicFramePr>
        <p:xfrm>
          <a:off x="3467409" y="3198869"/>
          <a:ext cx="5175361" cy="2843303"/>
        </p:xfrm>
        <a:graphic>
          <a:graphicData uri="http://schemas.openxmlformats.org/presentationml/2006/ole">
            <mc:AlternateContent xmlns:mc="http://schemas.openxmlformats.org/markup-compatibility/2006">
              <mc:Choice xmlns:v="urn:schemas-microsoft-com:vml" Requires="v">
                <p:oleObj spid="_x0000_s1158" name="Acrobat Document" r:id="rId4" imgW="7867515" imgH="4324260" progId="Acrobat.Document.11">
                  <p:embed/>
                </p:oleObj>
              </mc:Choice>
              <mc:Fallback>
                <p:oleObj name="Acrobat Document" r:id="rId4" imgW="7867515" imgH="4324260" progId="Acrobat.Document.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409" y="3198869"/>
                        <a:ext cx="5175361" cy="2843303"/>
                      </a:xfrm>
                      <a:prstGeom prst="rect">
                        <a:avLst/>
                      </a:prstGeom>
                      <a:noFill/>
                      <a:ln>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910625116"/>
              </p:ext>
            </p:extLst>
          </p:nvPr>
        </p:nvGraphicFramePr>
        <p:xfrm>
          <a:off x="5243320" y="3754635"/>
          <a:ext cx="1074738" cy="1395413"/>
        </p:xfrm>
        <a:graphic>
          <a:graphicData uri="http://schemas.openxmlformats.org/presentationml/2006/ole">
            <mc:AlternateContent xmlns:mc="http://schemas.openxmlformats.org/markup-compatibility/2006">
              <mc:Choice xmlns:v="urn:schemas-microsoft-com:vml" Requires="v">
                <p:oleObj spid="_x0000_s1159" name="Acrobat Document" r:id="rId6" imgW="3190672" imgH="4143375" progId="Acrobat.Document.11">
                  <p:embed/>
                </p:oleObj>
              </mc:Choice>
              <mc:Fallback>
                <p:oleObj name="Acrobat Document" r:id="rId6" imgW="3190672" imgH="4143375" progId="Acrobat.Document.11">
                  <p:embed/>
                  <p:pic>
                    <p:nvPicPr>
                      <p:cNvPr id="0" name="Object 15"/>
                      <p:cNvPicPr>
                        <a:picLocks noChangeAspect="1" noChangeArrowheads="1"/>
                      </p:cNvPicPr>
                      <p:nvPr/>
                    </p:nvPicPr>
                    <p:blipFill>
                      <a:blip r:embed="rId7"/>
                      <a:srcRect/>
                      <a:stretch>
                        <a:fillRect/>
                      </a:stretch>
                    </p:blipFill>
                    <p:spPr bwMode="auto">
                      <a:xfrm>
                        <a:off x="5243320" y="3754635"/>
                        <a:ext cx="1074738"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83536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55754" y="131380"/>
            <a:ext cx="7201686" cy="472966"/>
          </a:xfrm>
        </p:spPr>
        <p:txBody>
          <a:bodyPr>
            <a:normAutofit/>
          </a:bodyPr>
          <a:lstStyle/>
          <a:p>
            <a:pPr>
              <a:defRPr/>
            </a:pPr>
            <a:r>
              <a:rPr lang="en-US" spc="-80" dirty="0" smtClean="0"/>
              <a:t>Benefit: Reuse of an exchange</a:t>
            </a:r>
            <a:endParaRPr lang="en-US" spc="-80" dirty="0"/>
          </a:p>
        </p:txBody>
      </p:sp>
      <p:sp>
        <p:nvSpPr>
          <p:cNvPr id="6" name="Rectangle 5"/>
          <p:cNvSpPr/>
          <p:nvPr/>
        </p:nvSpPr>
        <p:spPr>
          <a:xfrm>
            <a:off x="255754" y="874377"/>
            <a:ext cx="2455915" cy="4770537"/>
          </a:xfrm>
          <a:prstGeom prst="rect">
            <a:avLst/>
          </a:prstGeom>
        </p:spPr>
        <p:txBody>
          <a:bodyPr wrap="square">
            <a:spAutoFit/>
          </a:bodyPr>
          <a:lstStyle/>
          <a:p>
            <a:r>
              <a:rPr lang="en-US" sz="1600" dirty="0">
                <a:solidFill>
                  <a:srgbClr val="686868"/>
                </a:solidFill>
              </a:rPr>
              <a:t>Since NIEM exchange developers follow the </a:t>
            </a:r>
            <a:r>
              <a:rPr lang="en-US" sz="1600" dirty="0" smtClean="0">
                <a:solidFill>
                  <a:srgbClr val="686868"/>
                </a:solidFill>
              </a:rPr>
              <a:t>same technical framework, they </a:t>
            </a:r>
            <a:r>
              <a:rPr lang="en-US" sz="1600" dirty="0">
                <a:solidFill>
                  <a:srgbClr val="686868"/>
                </a:solidFill>
              </a:rPr>
              <a:t>can borrow from and reuse each other’s work. </a:t>
            </a:r>
            <a:endParaRPr lang="en-US" sz="1600" dirty="0" smtClean="0">
              <a:solidFill>
                <a:srgbClr val="686868"/>
              </a:solidFill>
            </a:endParaRPr>
          </a:p>
          <a:p>
            <a:endParaRPr lang="en-US" sz="1600" dirty="0" smtClean="0">
              <a:solidFill>
                <a:srgbClr val="686868"/>
              </a:solidFill>
            </a:endParaRPr>
          </a:p>
          <a:p>
            <a:r>
              <a:rPr lang="en-US" sz="1600" dirty="0" smtClean="0">
                <a:solidFill>
                  <a:srgbClr val="686868"/>
                </a:solidFill>
              </a:rPr>
              <a:t>Because </a:t>
            </a:r>
            <a:r>
              <a:rPr lang="en-US" sz="1600" dirty="0">
                <a:solidFill>
                  <a:srgbClr val="686868"/>
                </a:solidFill>
              </a:rPr>
              <a:t>the NIEM data model is composed of data </a:t>
            </a:r>
            <a:r>
              <a:rPr lang="en-US" sz="1600" dirty="0" smtClean="0">
                <a:solidFill>
                  <a:srgbClr val="686868"/>
                </a:solidFill>
              </a:rPr>
              <a:t>elements that </a:t>
            </a:r>
            <a:r>
              <a:rPr lang="en-US" sz="1600" dirty="0">
                <a:solidFill>
                  <a:srgbClr val="686868"/>
                </a:solidFill>
              </a:rPr>
              <a:t>cross sectors, functions, and geographic boundaries, an exchange developed for one organizational business requirement could be “reused,” partially or fully, for a different need </a:t>
            </a:r>
            <a:r>
              <a:rPr lang="en-US" sz="1600" dirty="0" smtClean="0">
                <a:solidFill>
                  <a:srgbClr val="686868"/>
                </a:solidFill>
              </a:rPr>
              <a:t>within or by another organization.</a:t>
            </a:r>
            <a:endParaRPr lang="en-US" sz="1600" dirty="0">
              <a:solidFill>
                <a:srgbClr val="686868"/>
              </a:solidFill>
            </a:endParaRP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grpSp>
        <p:nvGrpSpPr>
          <p:cNvPr id="29" name="Group 28"/>
          <p:cNvGrpSpPr/>
          <p:nvPr/>
        </p:nvGrpSpPr>
        <p:grpSpPr>
          <a:xfrm>
            <a:off x="2711669" y="1181100"/>
            <a:ext cx="6258909" cy="4572000"/>
            <a:chOff x="659197" y="1143000"/>
            <a:chExt cx="7722803" cy="4572000"/>
          </a:xfrm>
        </p:grpSpPr>
        <p:grpSp>
          <p:nvGrpSpPr>
            <p:cNvPr id="30" name="Group 29"/>
            <p:cNvGrpSpPr/>
            <p:nvPr/>
          </p:nvGrpSpPr>
          <p:grpSpPr>
            <a:xfrm>
              <a:off x="659197" y="1143000"/>
              <a:ext cx="3351979" cy="4572000"/>
              <a:chOff x="659197" y="1143000"/>
              <a:chExt cx="3351979" cy="4572000"/>
            </a:xfrm>
          </p:grpSpPr>
          <p:sp>
            <p:nvSpPr>
              <p:cNvPr id="52" name="Rounded Rectangle 51"/>
              <p:cNvSpPr/>
              <p:nvPr/>
            </p:nvSpPr>
            <p:spPr bwMode="auto">
              <a:xfrm>
                <a:off x="659197" y="1143000"/>
                <a:ext cx="335197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smtClean="0">
                    <a:solidFill>
                      <a:srgbClr val="304776"/>
                    </a:solidFill>
                    <a:cs typeface="Arial"/>
                  </a:rPr>
                  <a:t>Commonwealth </a:t>
                </a:r>
                <a:r>
                  <a:rPr lang="en-US" sz="1600" b="1" spc="-50" dirty="0">
                    <a:solidFill>
                      <a:srgbClr val="304776"/>
                    </a:solidFill>
                    <a:cs typeface="Arial"/>
                  </a:rPr>
                  <a:t>of Virginia</a:t>
                </a:r>
              </a:p>
              <a:p>
                <a:pPr algn="ctr">
                  <a:lnSpc>
                    <a:spcPct val="90000"/>
                  </a:lnSpc>
                  <a:defRPr/>
                </a:pPr>
                <a:r>
                  <a:rPr lang="en-US" sz="1600" b="1" spc="-50" dirty="0">
                    <a:solidFill>
                      <a:srgbClr val="304776"/>
                    </a:solidFill>
                    <a:cs typeface="Arial"/>
                  </a:rPr>
                  <a:t>Developed an </a:t>
                </a:r>
                <a:r>
                  <a:rPr lang="en-US" sz="1600" b="1" spc="-50" dirty="0" smtClean="0">
                    <a:solidFill>
                      <a:srgbClr val="304776"/>
                    </a:solidFill>
                    <a:cs typeface="Arial"/>
                  </a:rPr>
                  <a:t>Exchange</a:t>
                </a:r>
                <a:endParaRPr lang="en-US" sz="1600" b="1" spc="-50" dirty="0">
                  <a:solidFill>
                    <a:srgbClr val="304776"/>
                  </a:solidFill>
                  <a:cs typeface="Arial"/>
                </a:endParaRPr>
              </a:p>
            </p:txBody>
          </p:sp>
          <p:sp>
            <p:nvSpPr>
              <p:cNvPr id="53" name="Rounded Rectangle 52"/>
              <p:cNvSpPr/>
              <p:nvPr/>
            </p:nvSpPr>
            <p:spPr bwMode="auto">
              <a:xfrm>
                <a:off x="838201" y="2209799"/>
                <a:ext cx="3011274" cy="2209800"/>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7F7F7F"/>
                    </a:solidFill>
                    <a:cs typeface="Arial"/>
                  </a:rPr>
                  <a:t>Child Welfare</a:t>
                </a:r>
                <a:br>
                  <a:rPr lang="en-US" sz="1400" b="1" dirty="0">
                    <a:solidFill>
                      <a:srgbClr val="7F7F7F"/>
                    </a:solidFill>
                    <a:cs typeface="Arial"/>
                  </a:rPr>
                </a:br>
                <a:r>
                  <a:rPr lang="en-US" sz="1400" b="1" dirty="0">
                    <a:solidFill>
                      <a:srgbClr val="7F7F7F"/>
                    </a:solidFill>
                    <a:cs typeface="Arial"/>
                  </a:rPr>
                  <a:t>Information Exchange</a:t>
                </a:r>
              </a:p>
              <a:p>
                <a:pPr marL="285750" indent="-285750" algn="ctr">
                  <a:spcAft>
                    <a:spcPts val="600"/>
                  </a:spcAft>
                  <a:buFont typeface="Arial"/>
                  <a:buChar char="•"/>
                  <a:defRPr/>
                </a:pPr>
                <a:r>
                  <a:rPr lang="en-US" sz="1400" dirty="0">
                    <a:solidFill>
                      <a:srgbClr val="7F7F7F"/>
                    </a:solidFill>
                    <a:cs typeface="Arial"/>
                  </a:rPr>
                  <a:t>Element 1</a:t>
                </a:r>
              </a:p>
              <a:p>
                <a:pPr marL="285750" indent="-285750" algn="ctr">
                  <a:spcAft>
                    <a:spcPts val="600"/>
                  </a:spcAft>
                  <a:buFont typeface="Arial"/>
                  <a:buChar char="•"/>
                  <a:defRPr/>
                </a:pPr>
                <a:r>
                  <a:rPr lang="en-US" sz="1400" dirty="0">
                    <a:solidFill>
                      <a:srgbClr val="7F7F7F"/>
                    </a:solidFill>
                    <a:cs typeface="Arial"/>
                  </a:rPr>
                  <a:t>Element 2</a:t>
                </a:r>
              </a:p>
              <a:p>
                <a:pPr marL="285750" indent="-285750" algn="ctr">
                  <a:spcAft>
                    <a:spcPts val="600"/>
                  </a:spcAft>
                  <a:buFont typeface="Arial"/>
                  <a:buChar char="•"/>
                  <a:defRPr/>
                </a:pPr>
                <a:r>
                  <a:rPr lang="en-US" sz="1400" dirty="0">
                    <a:solidFill>
                      <a:srgbClr val="7F7F7F"/>
                    </a:solidFill>
                    <a:cs typeface="Arial"/>
                  </a:rPr>
                  <a:t>Element 3</a:t>
                </a:r>
              </a:p>
              <a:p>
                <a:pPr marL="285750" indent="-285750" algn="ctr">
                  <a:spcAft>
                    <a:spcPts val="600"/>
                  </a:spcAft>
                  <a:buFont typeface="Arial"/>
                  <a:buChar char="•"/>
                  <a:defRPr/>
                </a:pPr>
                <a:r>
                  <a:rPr lang="en-US" sz="1400" dirty="0">
                    <a:solidFill>
                      <a:srgbClr val="7F7F7F"/>
                    </a:solidFill>
                    <a:cs typeface="Arial"/>
                  </a:rPr>
                  <a:t>Element 4</a:t>
                </a:r>
              </a:p>
              <a:p>
                <a:pPr marL="285750" indent="-285750" algn="ctr">
                  <a:spcAft>
                    <a:spcPts val="600"/>
                  </a:spcAft>
                  <a:buFont typeface="Arial"/>
                  <a:buChar char="•"/>
                  <a:defRPr/>
                </a:pPr>
                <a:r>
                  <a:rPr lang="en-US" sz="1400" dirty="0">
                    <a:solidFill>
                      <a:srgbClr val="7F7F7F"/>
                    </a:solidFill>
                    <a:cs typeface="Arial"/>
                  </a:rPr>
                  <a:t>Element 5</a:t>
                </a:r>
              </a:p>
            </p:txBody>
          </p:sp>
        </p:grpSp>
        <p:grpSp>
          <p:nvGrpSpPr>
            <p:cNvPr id="31" name="Group 30"/>
            <p:cNvGrpSpPr/>
            <p:nvPr/>
          </p:nvGrpSpPr>
          <p:grpSpPr>
            <a:xfrm>
              <a:off x="5007851" y="1143000"/>
              <a:ext cx="3374149" cy="4572000"/>
              <a:chOff x="5007851" y="1143000"/>
              <a:chExt cx="3374149" cy="4572000"/>
            </a:xfrm>
          </p:grpSpPr>
          <p:sp>
            <p:nvSpPr>
              <p:cNvPr id="49" name="Rounded Rectangle 48"/>
              <p:cNvSpPr/>
              <p:nvPr/>
            </p:nvSpPr>
            <p:spPr bwMode="auto">
              <a:xfrm>
                <a:off x="5007851" y="1143000"/>
                <a:ext cx="3374149" cy="4572000"/>
              </a:xfrm>
              <a:prstGeom prst="roundRect">
                <a:avLst>
                  <a:gd name="adj" fmla="val 9683"/>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r>
                  <a:rPr lang="en-US" sz="1600" b="1" spc="-50" dirty="0" smtClean="0">
                    <a:solidFill>
                      <a:srgbClr val="304776"/>
                    </a:solidFill>
                    <a:cs typeface="Arial"/>
                  </a:rPr>
                  <a:t>State of </a:t>
                </a:r>
              </a:p>
              <a:p>
                <a:pPr algn="ctr">
                  <a:lnSpc>
                    <a:spcPct val="90000"/>
                  </a:lnSpc>
                  <a:defRPr/>
                </a:pPr>
                <a:r>
                  <a:rPr lang="en-US" sz="1600" b="1" spc="-50" dirty="0" smtClean="0">
                    <a:solidFill>
                      <a:srgbClr val="304776"/>
                    </a:solidFill>
                    <a:cs typeface="Arial"/>
                  </a:rPr>
                  <a:t>New </a:t>
                </a:r>
                <a:r>
                  <a:rPr lang="en-US" sz="1600" b="1" spc="-50" dirty="0">
                    <a:solidFill>
                      <a:srgbClr val="304776"/>
                    </a:solidFill>
                    <a:cs typeface="Arial"/>
                  </a:rPr>
                  <a:t>Jersey</a:t>
                </a:r>
              </a:p>
              <a:p>
                <a:pPr algn="ctr">
                  <a:lnSpc>
                    <a:spcPct val="90000"/>
                  </a:lnSpc>
                  <a:defRPr/>
                </a:pPr>
                <a:r>
                  <a:rPr lang="en-US" sz="1600" b="1" spc="-50" dirty="0">
                    <a:solidFill>
                      <a:srgbClr val="304776"/>
                    </a:solidFill>
                    <a:cs typeface="Arial"/>
                  </a:rPr>
                  <a:t>Reused the </a:t>
                </a:r>
                <a:r>
                  <a:rPr lang="en-US" sz="1600" b="1" spc="-50" dirty="0" smtClean="0">
                    <a:solidFill>
                      <a:srgbClr val="304776"/>
                    </a:solidFill>
                    <a:cs typeface="Arial"/>
                  </a:rPr>
                  <a:t>Exchange</a:t>
                </a:r>
                <a:endParaRPr lang="en-US" sz="1600" b="1" spc="-50" dirty="0">
                  <a:solidFill>
                    <a:srgbClr val="304776"/>
                  </a:solidFill>
                  <a:cs typeface="Arial"/>
                </a:endParaRPr>
              </a:p>
            </p:txBody>
          </p:sp>
          <p:sp>
            <p:nvSpPr>
              <p:cNvPr id="50" name="Rounded Rectangle 49"/>
              <p:cNvSpPr/>
              <p:nvPr/>
            </p:nvSpPr>
            <p:spPr bwMode="auto">
              <a:xfrm>
                <a:off x="5210522" y="2209799"/>
                <a:ext cx="2827810"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7F7F7F"/>
                    </a:solidFill>
                    <a:cs typeface="Arial"/>
                  </a:rPr>
                  <a:t>Child Welfare</a:t>
                </a:r>
                <a:br>
                  <a:rPr lang="en-US" sz="1400" b="1" dirty="0">
                    <a:solidFill>
                      <a:srgbClr val="7F7F7F"/>
                    </a:solidFill>
                    <a:cs typeface="Arial"/>
                  </a:rPr>
                </a:br>
                <a:r>
                  <a:rPr lang="en-US" sz="1400" b="1" dirty="0">
                    <a:solidFill>
                      <a:srgbClr val="7F7F7F"/>
                    </a:solidFill>
                    <a:cs typeface="Arial"/>
                  </a:rPr>
                  <a:t>Information Exchange</a:t>
                </a:r>
              </a:p>
              <a:p>
                <a:pPr marL="285750" indent="-285750" algn="ctr">
                  <a:spcAft>
                    <a:spcPts val="600"/>
                  </a:spcAft>
                  <a:buFont typeface="Arial"/>
                  <a:buChar char="•"/>
                  <a:defRPr/>
                </a:pPr>
                <a:r>
                  <a:rPr lang="en-US" sz="1400" dirty="0">
                    <a:solidFill>
                      <a:srgbClr val="7F7F7F"/>
                    </a:solidFill>
                    <a:cs typeface="Arial"/>
                  </a:rPr>
                  <a:t>Element 1</a:t>
                </a:r>
              </a:p>
              <a:p>
                <a:pPr marL="285750" indent="-285750" algn="ctr">
                  <a:spcAft>
                    <a:spcPts val="600"/>
                  </a:spcAft>
                  <a:buFont typeface="Arial"/>
                  <a:buChar char="•"/>
                  <a:defRPr/>
                </a:pPr>
                <a:r>
                  <a:rPr lang="en-US" sz="1400" dirty="0">
                    <a:solidFill>
                      <a:srgbClr val="7F7F7F"/>
                    </a:solidFill>
                    <a:cs typeface="Arial"/>
                  </a:rPr>
                  <a:t>Element 3</a:t>
                </a:r>
              </a:p>
              <a:p>
                <a:pPr marL="285750" indent="-285750" algn="ctr">
                  <a:spcAft>
                    <a:spcPts val="600"/>
                  </a:spcAft>
                  <a:buFont typeface="Arial"/>
                  <a:buChar char="•"/>
                  <a:defRPr/>
                </a:pPr>
                <a:r>
                  <a:rPr lang="en-US" sz="1400" dirty="0">
                    <a:solidFill>
                      <a:srgbClr val="7F7F7F"/>
                    </a:solidFill>
                    <a:cs typeface="Arial"/>
                  </a:rPr>
                  <a:t>Element 5</a:t>
                </a:r>
              </a:p>
            </p:txBody>
          </p:sp>
          <p:sp>
            <p:nvSpPr>
              <p:cNvPr id="51" name="Rounded Rectangle 50"/>
              <p:cNvSpPr/>
              <p:nvPr/>
            </p:nvSpPr>
            <p:spPr bwMode="auto">
              <a:xfrm>
                <a:off x="5347347" y="3962398"/>
                <a:ext cx="2690984" cy="1600201"/>
              </a:xfrm>
              <a:prstGeom prst="roundRect">
                <a:avLst>
                  <a:gd name="adj" fmla="val 9803"/>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t" anchorCtr="0"/>
              <a:lstStyle/>
              <a:p>
                <a:pPr algn="ctr">
                  <a:spcAft>
                    <a:spcPts val="600"/>
                  </a:spcAft>
                  <a:defRPr/>
                </a:pPr>
                <a:r>
                  <a:rPr lang="en-US" sz="1400" b="1" dirty="0">
                    <a:solidFill>
                      <a:srgbClr val="7F7F7F"/>
                    </a:solidFill>
                    <a:cs typeface="Arial"/>
                  </a:rPr>
                  <a:t>Data Specific to Child </a:t>
                </a:r>
                <a:br>
                  <a:rPr lang="en-US" sz="1400" b="1" dirty="0">
                    <a:solidFill>
                      <a:srgbClr val="7F7F7F"/>
                    </a:solidFill>
                    <a:cs typeface="Arial"/>
                  </a:rPr>
                </a:br>
                <a:r>
                  <a:rPr lang="en-US" sz="1400" b="1" dirty="0">
                    <a:solidFill>
                      <a:srgbClr val="7F7F7F"/>
                    </a:solidFill>
                    <a:cs typeface="Arial"/>
                  </a:rPr>
                  <a:t>Welfare in NJ</a:t>
                </a:r>
              </a:p>
              <a:p>
                <a:pPr marL="285750" indent="-285750" algn="ctr">
                  <a:spcAft>
                    <a:spcPts val="600"/>
                  </a:spcAft>
                  <a:buFont typeface="Arial"/>
                  <a:buChar char="•"/>
                  <a:defRPr/>
                </a:pPr>
                <a:r>
                  <a:rPr lang="en-US" sz="1400" dirty="0">
                    <a:solidFill>
                      <a:srgbClr val="7F7F7F"/>
                    </a:solidFill>
                    <a:cs typeface="Arial"/>
                  </a:rPr>
                  <a:t>Element </a:t>
                </a:r>
                <a:r>
                  <a:rPr lang="en-US" sz="1400" dirty="0" smtClean="0">
                    <a:solidFill>
                      <a:srgbClr val="7F7F7F"/>
                    </a:solidFill>
                    <a:cs typeface="Arial"/>
                  </a:rPr>
                  <a:t>6</a:t>
                </a:r>
                <a:endParaRPr lang="en-US" sz="1400" dirty="0">
                  <a:solidFill>
                    <a:srgbClr val="7F7F7F"/>
                  </a:solidFill>
                  <a:cs typeface="Arial"/>
                </a:endParaRPr>
              </a:p>
              <a:p>
                <a:pPr marL="285750" indent="-285750" algn="ctr">
                  <a:spcAft>
                    <a:spcPts val="600"/>
                  </a:spcAft>
                  <a:buFont typeface="Arial"/>
                  <a:buChar char="•"/>
                  <a:defRPr/>
                </a:pPr>
                <a:r>
                  <a:rPr lang="en-US" sz="1400" dirty="0">
                    <a:solidFill>
                      <a:srgbClr val="7F7F7F"/>
                    </a:solidFill>
                    <a:cs typeface="Arial"/>
                  </a:rPr>
                  <a:t>Element </a:t>
                </a:r>
                <a:r>
                  <a:rPr lang="en-US" sz="1400" dirty="0" smtClean="0">
                    <a:solidFill>
                      <a:srgbClr val="7F7F7F"/>
                    </a:solidFill>
                    <a:cs typeface="Arial"/>
                  </a:rPr>
                  <a:t>7</a:t>
                </a:r>
                <a:endParaRPr lang="en-US" sz="1400" dirty="0">
                  <a:solidFill>
                    <a:srgbClr val="7F7F7F"/>
                  </a:solidFill>
                  <a:cs typeface="Arial"/>
                </a:endParaRPr>
              </a:p>
              <a:p>
                <a:pPr marL="285750" indent="-285750" algn="ctr">
                  <a:spcAft>
                    <a:spcPts val="600"/>
                  </a:spcAft>
                  <a:buFont typeface="Arial"/>
                  <a:buChar char="•"/>
                  <a:defRPr/>
                </a:pPr>
                <a:r>
                  <a:rPr lang="en-US" sz="1400" dirty="0">
                    <a:solidFill>
                      <a:srgbClr val="7F7F7F"/>
                    </a:solidFill>
                    <a:cs typeface="Arial"/>
                  </a:rPr>
                  <a:t>Element </a:t>
                </a:r>
                <a:r>
                  <a:rPr lang="en-US" sz="1400" dirty="0" smtClean="0">
                    <a:solidFill>
                      <a:srgbClr val="7F7F7F"/>
                    </a:solidFill>
                    <a:cs typeface="Arial"/>
                  </a:rPr>
                  <a:t>8</a:t>
                </a:r>
                <a:endParaRPr lang="en-US" sz="1400" dirty="0">
                  <a:solidFill>
                    <a:srgbClr val="7F7F7F"/>
                  </a:solidFill>
                  <a:cs typeface="Arial"/>
                </a:endParaRPr>
              </a:p>
            </p:txBody>
          </p:sp>
        </p:grpSp>
        <p:grpSp>
          <p:nvGrpSpPr>
            <p:cNvPr id="32" name="Group 31"/>
            <p:cNvGrpSpPr/>
            <p:nvPr/>
          </p:nvGrpSpPr>
          <p:grpSpPr>
            <a:xfrm>
              <a:off x="1905000" y="2563283"/>
              <a:ext cx="5486400" cy="1637124"/>
              <a:chOff x="1905000" y="2563283"/>
              <a:chExt cx="5486400" cy="1637124"/>
            </a:xfrm>
          </p:grpSpPr>
          <p:sp>
            <p:nvSpPr>
              <p:cNvPr id="33" name="Rectangle 32"/>
              <p:cNvSpPr/>
              <p:nvPr/>
            </p:nvSpPr>
            <p:spPr>
              <a:xfrm>
                <a:off x="19050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cxnSp>
            <p:nvCxnSpPr>
              <p:cNvPr id="34" name="Straight Connector 33"/>
              <p:cNvCxnSpPr>
                <a:stCxn id="37" idx="1"/>
                <a:endCxn id="36" idx="2"/>
              </p:cNvCxnSpPr>
              <p:nvPr/>
            </p:nvCxnSpPr>
            <p:spPr>
              <a:xfrm flipH="1">
                <a:off x="3200400" y="2933700"/>
                <a:ext cx="2819400" cy="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9436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36" name="Oval 35"/>
              <p:cNvSpPr/>
              <p:nvPr/>
            </p:nvSpPr>
            <p:spPr>
              <a:xfrm>
                <a:off x="3200400" y="2857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37" name="Rectangle 36"/>
              <p:cNvSpPr/>
              <p:nvPr/>
            </p:nvSpPr>
            <p:spPr>
              <a:xfrm>
                <a:off x="6019800" y="2819400"/>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sp>
            <p:nvSpPr>
              <p:cNvPr id="38" name="Rectangle 37"/>
              <p:cNvSpPr/>
              <p:nvPr/>
            </p:nvSpPr>
            <p:spPr>
              <a:xfrm>
                <a:off x="1905000" y="34101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sp>
            <p:nvSpPr>
              <p:cNvPr id="39" name="Rectangle 38"/>
              <p:cNvSpPr/>
              <p:nvPr/>
            </p:nvSpPr>
            <p:spPr>
              <a:xfrm>
                <a:off x="1905000" y="3971807"/>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sp>
            <p:nvSpPr>
              <p:cNvPr id="40" name="Oval 39"/>
              <p:cNvSpPr/>
              <p:nvPr/>
            </p:nvSpPr>
            <p:spPr>
              <a:xfrm>
                <a:off x="3200400" y="34671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41" name="Oval 40"/>
              <p:cNvSpPr/>
              <p:nvPr/>
            </p:nvSpPr>
            <p:spPr>
              <a:xfrm>
                <a:off x="3200400" y="40005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42" name="Oval 41"/>
              <p:cNvSpPr/>
              <p:nvPr/>
            </p:nvSpPr>
            <p:spPr>
              <a:xfrm>
                <a:off x="5943600" y="3143486"/>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43" name="Rectangle 42"/>
              <p:cNvSpPr/>
              <p:nvPr/>
            </p:nvSpPr>
            <p:spPr>
              <a:xfrm>
                <a:off x="6019800" y="3105386"/>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sp>
            <p:nvSpPr>
              <p:cNvPr id="44" name="Oval 43"/>
              <p:cNvSpPr/>
              <p:nvPr/>
            </p:nvSpPr>
            <p:spPr>
              <a:xfrm>
                <a:off x="5943600" y="342947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prstClr val="white"/>
                    </a:solidFill>
                  </a:rPr>
                  <a:t>x</a:t>
                </a:r>
                <a:endParaRPr lang="en-US" dirty="0">
                  <a:solidFill>
                    <a:prstClr val="white"/>
                  </a:solidFill>
                </a:endParaRPr>
              </a:p>
            </p:txBody>
          </p:sp>
          <p:sp>
            <p:nvSpPr>
              <p:cNvPr id="45" name="Rectangle 44"/>
              <p:cNvSpPr/>
              <p:nvPr/>
            </p:nvSpPr>
            <p:spPr>
              <a:xfrm>
                <a:off x="6019800" y="3391372"/>
                <a:ext cx="1371600" cy="228600"/>
              </a:xfrm>
              <a:prstGeom prst="rect">
                <a:avLst/>
              </a:prstGeom>
              <a:noFill/>
              <a:ln w="3175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8B8B8B"/>
                  </a:solidFill>
                </a:endParaRPr>
              </a:p>
            </p:txBody>
          </p:sp>
          <p:cxnSp>
            <p:nvCxnSpPr>
              <p:cNvPr id="46" name="Straight Connector 45"/>
              <p:cNvCxnSpPr>
                <a:stCxn id="42" idx="2"/>
                <a:endCxn id="40" idx="6"/>
              </p:cNvCxnSpPr>
              <p:nvPr/>
            </p:nvCxnSpPr>
            <p:spPr>
              <a:xfrm flipH="1">
                <a:off x="3352800" y="3219686"/>
                <a:ext cx="2590800" cy="323614"/>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45" idx="1"/>
              </p:cNvCxnSpPr>
              <p:nvPr/>
            </p:nvCxnSpPr>
            <p:spPr>
              <a:xfrm flipH="1">
                <a:off x="3258255" y="3505672"/>
                <a:ext cx="2761545" cy="585140"/>
              </a:xfrm>
              <a:prstGeom prst="line">
                <a:avLst/>
              </a:prstGeom>
              <a:ln w="38100">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4129855" y="2563283"/>
                <a:ext cx="687917" cy="370417"/>
              </a:xfrm>
              <a:prstGeom prst="rect">
                <a:avLst/>
              </a:prstGeom>
            </p:spPr>
            <p:txBody>
              <a:bodyPr vert="horz" wrap="none" lIns="91440" tIns="45720" rIns="91440" bIns="45720" rtlCol="0">
                <a:normAutofit/>
              </a:bodyPr>
              <a:lstStyle/>
              <a:p>
                <a:pPr algn="ctr"/>
                <a:r>
                  <a:rPr lang="en-US" sz="1400" b="1" dirty="0" smtClean="0">
                    <a:solidFill>
                      <a:srgbClr val="FF0000"/>
                    </a:solidFill>
                    <a:cs typeface="Arial"/>
                  </a:rPr>
                  <a:t>Reuse</a:t>
                </a:r>
              </a:p>
            </p:txBody>
          </p:sp>
        </p:grpSp>
      </p:grpSp>
      <p:sp>
        <p:nvSpPr>
          <p:cNvPr id="54" name="Slide Number Placeholder 3"/>
          <p:cNvSpPr>
            <a:spLocks noGrp="1"/>
          </p:cNvSpPr>
          <p:nvPr>
            <p:ph type="sldNum" sz="quarter" idx="4"/>
          </p:nvPr>
        </p:nvSpPr>
        <p:spPr>
          <a:xfrm>
            <a:off x="6553200" y="6312202"/>
            <a:ext cx="2133600" cy="365125"/>
          </a:xfrm>
        </p:spPr>
        <p:txBody>
          <a:bodyPr/>
          <a:lstStyle/>
          <a:p>
            <a:fld id="{6E6030FC-FB78-5E4D-92EA-5D9433591EA9}" type="slidenum">
              <a:rPr lang="en-US" smtClean="0"/>
              <a:pPr/>
              <a:t>28</a:t>
            </a:fld>
            <a:endParaRPr lang="en-US" dirty="0"/>
          </a:p>
        </p:txBody>
      </p:sp>
    </p:spTree>
    <p:extLst>
      <p:ext uri="{BB962C8B-B14F-4D97-AF65-F5344CB8AC3E}">
        <p14:creationId xmlns:p14="http://schemas.microsoft.com/office/powerpoint/2010/main" val="124848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80125" y="2000250"/>
            <a:ext cx="184666" cy="369332"/>
          </a:xfrm>
          <a:prstGeom prst="rect">
            <a:avLst/>
          </a:prstGeom>
          <a:noFill/>
        </p:spPr>
        <p:txBody>
          <a:bodyPr wrap="none" rtlCol="0">
            <a:spAutoFit/>
          </a:bodyPr>
          <a:lstStyle/>
          <a:p>
            <a:endParaRPr lang="en-US" dirty="0" smtClean="0">
              <a:solidFill>
                <a:srgbClr val="686868"/>
              </a:solidFill>
            </a:endParaRPr>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dirty="0" smtClean="0"/>
              <a:t>Knowledge Check</a:t>
            </a:r>
          </a:p>
        </p:txBody>
      </p:sp>
      <p:sp>
        <p:nvSpPr>
          <p:cNvPr id="7" name="Content Placeholder 2"/>
          <p:cNvSpPr txBox="1">
            <a:spLocks/>
          </p:cNvSpPr>
          <p:nvPr/>
        </p:nvSpPr>
        <p:spPr>
          <a:xfrm>
            <a:off x="324069" y="1511186"/>
            <a:ext cx="8672878" cy="39240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dirty="0" smtClean="0">
                <a:solidFill>
                  <a:srgbClr val="1F497D"/>
                </a:solidFill>
              </a:rPr>
              <a:t>True or False?</a:t>
            </a:r>
          </a:p>
          <a:p>
            <a:pPr marL="457200" lvl="1" indent="-457200">
              <a:lnSpc>
                <a:spcPct val="116000"/>
              </a:lnSpc>
              <a:buClr>
                <a:srgbClr val="8B8B8B"/>
              </a:buClr>
              <a:buFont typeface="+mj-lt"/>
              <a:buAutoNum type="arabicPeriod"/>
              <a:defRPr/>
            </a:pPr>
            <a:endParaRPr lang="en-US" sz="2400" dirty="0" smtClean="0">
              <a:solidFill>
                <a:srgbClr val="8B8B8B">
                  <a:lumMod val="75000"/>
                </a:srgbClr>
              </a:solidFill>
            </a:endParaRPr>
          </a:p>
          <a:p>
            <a:pPr lvl="1" indent="-457200">
              <a:lnSpc>
                <a:spcPct val="96000"/>
              </a:lnSpc>
              <a:buClr>
                <a:schemeClr val="tx1"/>
              </a:buClr>
              <a:buFont typeface="+mj-lt"/>
              <a:buAutoNum type="arabicPeriod"/>
              <a:defRPr/>
            </a:pPr>
            <a:r>
              <a:rPr lang="en-US" sz="2200" dirty="0">
                <a:solidFill>
                  <a:schemeClr val="tx1">
                    <a:lumMod val="75000"/>
                  </a:schemeClr>
                </a:solidFill>
              </a:rPr>
              <a:t>NIEM provides collaboration through community engagement.</a:t>
            </a:r>
          </a:p>
          <a:p>
            <a:pPr lvl="1" indent="-457200">
              <a:lnSpc>
                <a:spcPct val="96000"/>
              </a:lnSpc>
              <a:buClr>
                <a:schemeClr val="tx1"/>
              </a:buClr>
              <a:buFont typeface="+mj-lt"/>
              <a:buAutoNum type="arabicPeriod"/>
              <a:defRPr/>
            </a:pPr>
            <a:endParaRPr lang="en-US" sz="2200" dirty="0">
              <a:solidFill>
                <a:schemeClr val="tx1">
                  <a:lumMod val="75000"/>
                </a:schemeClr>
              </a:solidFill>
            </a:endParaRPr>
          </a:p>
          <a:p>
            <a:pPr lvl="1" indent="-457200">
              <a:lnSpc>
                <a:spcPct val="96000"/>
              </a:lnSpc>
              <a:buClr>
                <a:schemeClr val="tx1"/>
              </a:buClr>
              <a:buFont typeface="+mj-lt"/>
              <a:buAutoNum type="arabicPeriod"/>
              <a:defRPr/>
            </a:pPr>
            <a:r>
              <a:rPr lang="en-US" sz="2200" dirty="0">
                <a:solidFill>
                  <a:schemeClr val="tx1">
                    <a:lumMod val="75000"/>
                  </a:schemeClr>
                </a:solidFill>
              </a:rPr>
              <a:t>NIEM allows for the reuse of exchanges. </a:t>
            </a:r>
          </a:p>
          <a:p>
            <a:pPr lvl="1" indent="-457200">
              <a:lnSpc>
                <a:spcPct val="96000"/>
              </a:lnSpc>
              <a:buClr>
                <a:schemeClr val="tx1"/>
              </a:buClr>
              <a:buFont typeface="+mj-lt"/>
              <a:buAutoNum type="arabicPeriod"/>
              <a:defRPr/>
            </a:pPr>
            <a:endParaRPr lang="en-US" sz="2200" dirty="0">
              <a:solidFill>
                <a:schemeClr val="tx1">
                  <a:lumMod val="75000"/>
                </a:schemeClr>
              </a:solidFill>
            </a:endParaRPr>
          </a:p>
          <a:p>
            <a:pPr lvl="1" indent="-457200">
              <a:lnSpc>
                <a:spcPct val="96000"/>
              </a:lnSpc>
              <a:buClr>
                <a:schemeClr val="tx1"/>
              </a:buClr>
              <a:buFont typeface="+mj-lt"/>
              <a:buAutoNum type="arabicPeriod"/>
              <a:defRPr/>
            </a:pPr>
            <a:r>
              <a:rPr lang="en-US" sz="2200" dirty="0">
                <a:solidFill>
                  <a:schemeClr val="tx1">
                    <a:lumMod val="75000"/>
                  </a:schemeClr>
                </a:solidFill>
              </a:rPr>
              <a:t>NIEM can decrease </a:t>
            </a:r>
            <a:r>
              <a:rPr lang="en-US" sz="2200" dirty="0" smtClean="0">
                <a:solidFill>
                  <a:schemeClr val="tx1">
                    <a:lumMod val="75000"/>
                  </a:schemeClr>
                </a:solidFill>
              </a:rPr>
              <a:t>the development </a:t>
            </a:r>
            <a:r>
              <a:rPr lang="en-US" sz="2200" dirty="0">
                <a:solidFill>
                  <a:schemeClr val="tx1">
                    <a:lumMod val="75000"/>
                  </a:schemeClr>
                </a:solidFill>
              </a:rPr>
              <a:t>time of adding new exchange partners through </a:t>
            </a:r>
            <a:r>
              <a:rPr lang="en-US" sz="2200" dirty="0" smtClean="0">
                <a:solidFill>
                  <a:schemeClr val="tx1">
                    <a:lumMod val="75000"/>
                  </a:schemeClr>
                </a:solidFill>
              </a:rPr>
              <a:t>reuse </a:t>
            </a:r>
            <a:r>
              <a:rPr lang="en-US" sz="2200" dirty="0">
                <a:solidFill>
                  <a:schemeClr val="tx1">
                    <a:lumMod val="75000"/>
                  </a:schemeClr>
                </a:solidFill>
              </a:rPr>
              <a:t>of existing exchanges.</a:t>
            </a:r>
          </a:p>
        </p:txBody>
      </p:sp>
      <p:sp>
        <p:nvSpPr>
          <p:cNvPr id="8" name="Oval 7"/>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9" name="Picture 8"/>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 name="Slide Number Placeholder 1"/>
          <p:cNvSpPr>
            <a:spLocks noGrp="1"/>
          </p:cNvSpPr>
          <p:nvPr>
            <p:ph type="sldNum" sz="quarter" idx="4"/>
          </p:nvPr>
        </p:nvSpPr>
        <p:spPr/>
        <p:txBody>
          <a:bodyPr/>
          <a:lstStyle/>
          <a:p>
            <a:fld id="{6E6030FC-FB78-5E4D-92EA-5D9433591EA9}" type="slidenum">
              <a:rPr lang="en-US" smtClean="0"/>
              <a:pPr/>
              <a:t>29</a:t>
            </a:fld>
            <a:endParaRPr lang="en-US" dirty="0"/>
          </a:p>
        </p:txBody>
      </p:sp>
      <p:grpSp>
        <p:nvGrpSpPr>
          <p:cNvPr id="17" name="Group 16"/>
          <p:cNvGrpSpPr/>
          <p:nvPr/>
        </p:nvGrpSpPr>
        <p:grpSpPr>
          <a:xfrm>
            <a:off x="7407343" y="730894"/>
            <a:ext cx="1235427" cy="143483"/>
            <a:chOff x="3462929" y="4029126"/>
            <a:chExt cx="1696889" cy="197077"/>
          </a:xfrm>
        </p:grpSpPr>
        <p:cxnSp>
          <p:nvCxnSpPr>
            <p:cNvPr id="27" name="Straight Connector 26"/>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9" name="Oval 28"/>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0" name="Oval 29"/>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1" name="Oval 30"/>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Oval 32"/>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4" name="Oval 33"/>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61318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a:ln/>
        </p:spPr>
        <p:txBody>
          <a:bodyPr>
            <a:noAutofit/>
          </a:bodyPr>
          <a:lstStyle/>
          <a:p>
            <a:pPr eaLnBrk="1" hangingPunct="1"/>
            <a:r>
              <a:rPr lang="en-US" dirty="0" smtClean="0"/>
              <a:t>agenda</a:t>
            </a:r>
          </a:p>
        </p:txBody>
      </p:sp>
      <p:grpSp>
        <p:nvGrpSpPr>
          <p:cNvPr id="5" name="Group 4"/>
          <p:cNvGrpSpPr>
            <a:grpSpLocks/>
          </p:cNvGrpSpPr>
          <p:nvPr/>
        </p:nvGrpSpPr>
        <p:grpSpPr bwMode="auto">
          <a:xfrm>
            <a:off x="439738" y="1136369"/>
            <a:ext cx="8091487" cy="591185"/>
            <a:chOff x="439682" y="1259060"/>
            <a:chExt cx="8091215" cy="591034"/>
          </a:xfrm>
        </p:grpSpPr>
        <p:sp>
          <p:nvSpPr>
            <p:cNvPr id="6" name="TextBox 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What is NIEM?</a:t>
              </a:r>
              <a:endParaRPr lang="en-US" sz="1600" dirty="0">
                <a:solidFill>
                  <a:srgbClr val="595959"/>
                </a:solidFill>
              </a:endParaRPr>
            </a:p>
          </p:txBody>
        </p:sp>
        <p:cxnSp>
          <p:nvCxnSpPr>
            <p:cNvPr id="9" name="Straight Connector 8"/>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0" name="Action Button: Forward or Next 9">
              <a:hlinkClick r:id="rId3"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31" name="Group 30"/>
          <p:cNvGrpSpPr>
            <a:grpSpLocks/>
          </p:cNvGrpSpPr>
          <p:nvPr/>
        </p:nvGrpSpPr>
        <p:grpSpPr bwMode="auto">
          <a:xfrm>
            <a:off x="439738" y="1826997"/>
            <a:ext cx="8091487" cy="591185"/>
            <a:chOff x="439682" y="1259060"/>
            <a:chExt cx="8091215" cy="591034"/>
          </a:xfrm>
        </p:grpSpPr>
        <p:sp>
          <p:nvSpPr>
            <p:cNvPr id="32" name="TextBox 31"/>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How NIEM Got Started</a:t>
              </a:r>
              <a:endParaRPr lang="en-US" sz="1600" dirty="0">
                <a:solidFill>
                  <a:srgbClr val="595959"/>
                </a:solidFill>
              </a:endParaRPr>
            </a:p>
          </p:txBody>
        </p:sp>
        <p:cxnSp>
          <p:nvCxnSpPr>
            <p:cNvPr id="33" name="Straight Connector 32"/>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4" name="Action Button: Forward or Next 33">
              <a:hlinkClick r:id="rId4"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35" name="Group 34"/>
          <p:cNvGrpSpPr>
            <a:grpSpLocks/>
          </p:cNvGrpSpPr>
          <p:nvPr/>
        </p:nvGrpSpPr>
        <p:grpSpPr bwMode="auto">
          <a:xfrm>
            <a:off x="439738" y="2506847"/>
            <a:ext cx="8091487" cy="591185"/>
            <a:chOff x="439682" y="1259060"/>
            <a:chExt cx="8091215" cy="591034"/>
          </a:xfrm>
        </p:grpSpPr>
        <p:sp>
          <p:nvSpPr>
            <p:cNvPr id="36" name="TextBox 35"/>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How NIEM Works</a:t>
              </a:r>
              <a:endParaRPr lang="en-US" sz="1600" dirty="0">
                <a:solidFill>
                  <a:srgbClr val="595959"/>
                </a:solidFill>
              </a:endParaRPr>
            </a:p>
          </p:txBody>
        </p:sp>
        <p:cxnSp>
          <p:nvCxnSpPr>
            <p:cNvPr id="37" name="Straight Connector 36"/>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8" name="Action Button: Forward or Next 37">
              <a:hlinkClick r:id="rId5"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39" name="Group 38"/>
          <p:cNvGrpSpPr>
            <a:grpSpLocks/>
          </p:cNvGrpSpPr>
          <p:nvPr/>
        </p:nvGrpSpPr>
        <p:grpSpPr bwMode="auto">
          <a:xfrm>
            <a:off x="439738" y="3184628"/>
            <a:ext cx="8091487" cy="591185"/>
            <a:chOff x="439682" y="1259060"/>
            <a:chExt cx="8091215" cy="591034"/>
          </a:xfrm>
        </p:grpSpPr>
        <p:sp>
          <p:nvSpPr>
            <p:cNvPr id="40" name="TextBox 39"/>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Who Uses NIEM?</a:t>
              </a:r>
              <a:endParaRPr lang="en-US" sz="1600" dirty="0">
                <a:solidFill>
                  <a:srgbClr val="595959"/>
                </a:solidFill>
              </a:endParaRPr>
            </a:p>
          </p:txBody>
        </p:sp>
        <p:cxnSp>
          <p:nvCxnSpPr>
            <p:cNvPr id="41" name="Straight Connector 40"/>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2" name="Action Button: Forward or Next 41">
              <a:hlinkClick r:id="rId6"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43" name="Group 42"/>
          <p:cNvGrpSpPr>
            <a:grpSpLocks/>
          </p:cNvGrpSpPr>
          <p:nvPr/>
        </p:nvGrpSpPr>
        <p:grpSpPr bwMode="auto">
          <a:xfrm>
            <a:off x="439738" y="3865401"/>
            <a:ext cx="8091487" cy="591185"/>
            <a:chOff x="439682" y="1259060"/>
            <a:chExt cx="8091215" cy="591034"/>
          </a:xfrm>
        </p:grpSpPr>
        <p:sp>
          <p:nvSpPr>
            <p:cNvPr id="44" name="TextBox 43"/>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NIEM’s </a:t>
              </a:r>
              <a:r>
                <a:rPr lang="en-US" sz="2500" b="1" dirty="0">
                  <a:solidFill>
                    <a:schemeClr val="tx2"/>
                  </a:solidFill>
                </a:rPr>
                <a:t>Benefits and </a:t>
              </a:r>
              <a:r>
                <a:rPr lang="en-US" sz="2500" b="1" dirty="0" smtClean="0">
                  <a:solidFill>
                    <a:schemeClr val="tx2"/>
                  </a:solidFill>
                </a:rPr>
                <a:t>Impacts</a:t>
              </a:r>
              <a:endParaRPr lang="en-US" sz="1600" dirty="0">
                <a:solidFill>
                  <a:srgbClr val="595959"/>
                </a:solidFill>
              </a:endParaRPr>
            </a:p>
          </p:txBody>
        </p:sp>
        <p:cxnSp>
          <p:nvCxnSpPr>
            <p:cNvPr id="45" name="Straight Connector 44"/>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6" name="Action Button: Forward or Next 45">
              <a:hlinkClick r:id="rId7"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48" name="Group 47"/>
          <p:cNvGrpSpPr>
            <a:grpSpLocks/>
          </p:cNvGrpSpPr>
          <p:nvPr/>
        </p:nvGrpSpPr>
        <p:grpSpPr bwMode="auto">
          <a:xfrm>
            <a:off x="439738" y="4562184"/>
            <a:ext cx="8091487" cy="591185"/>
            <a:chOff x="439682" y="1259060"/>
            <a:chExt cx="8091215" cy="591034"/>
          </a:xfrm>
        </p:grpSpPr>
        <p:sp>
          <p:nvSpPr>
            <p:cNvPr id="49" name="TextBox 48"/>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a:solidFill>
                    <a:schemeClr val="tx2"/>
                  </a:solidFill>
                </a:rPr>
                <a:t>How is NIEM Governed?</a:t>
              </a:r>
              <a:endParaRPr lang="en-US" sz="1600" dirty="0">
                <a:solidFill>
                  <a:srgbClr val="595959"/>
                </a:solidFill>
              </a:endParaRPr>
            </a:p>
          </p:txBody>
        </p:sp>
        <p:cxnSp>
          <p:nvCxnSpPr>
            <p:cNvPr id="50" name="Straight Connector 49"/>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51" name="Action Button: Forward or Next 50">
              <a:hlinkClick r:id="rId8"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grpSp>
        <p:nvGrpSpPr>
          <p:cNvPr id="52" name="Group 51"/>
          <p:cNvGrpSpPr>
            <a:grpSpLocks/>
          </p:cNvGrpSpPr>
          <p:nvPr/>
        </p:nvGrpSpPr>
        <p:grpSpPr bwMode="auto">
          <a:xfrm>
            <a:off x="439738" y="5252090"/>
            <a:ext cx="8091487" cy="591185"/>
            <a:chOff x="439682" y="1259060"/>
            <a:chExt cx="8091215" cy="591034"/>
          </a:xfrm>
        </p:grpSpPr>
        <p:sp>
          <p:nvSpPr>
            <p:cNvPr id="53" name="TextBox 52"/>
            <p:cNvSpPr txBox="1">
              <a:spLocks noChangeArrowheads="1"/>
            </p:cNvSpPr>
            <p:nvPr/>
          </p:nvSpPr>
          <p:spPr bwMode="auto">
            <a:xfrm>
              <a:off x="439682" y="1259060"/>
              <a:ext cx="685624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b="1" dirty="0" smtClean="0">
                  <a:solidFill>
                    <a:schemeClr val="tx2"/>
                  </a:solidFill>
                </a:rPr>
                <a:t>How to </a:t>
              </a:r>
              <a:r>
                <a:rPr lang="en-US" sz="2500" b="1" dirty="0">
                  <a:solidFill>
                    <a:schemeClr val="tx2"/>
                  </a:solidFill>
                </a:rPr>
                <a:t>G</a:t>
              </a:r>
              <a:r>
                <a:rPr lang="en-US" sz="2500" b="1" dirty="0" smtClean="0">
                  <a:solidFill>
                    <a:schemeClr val="tx2"/>
                  </a:solidFill>
                </a:rPr>
                <a:t>et Started</a:t>
              </a:r>
              <a:endParaRPr lang="en-US" sz="1600" dirty="0">
                <a:solidFill>
                  <a:srgbClr val="595959"/>
                </a:solidFill>
              </a:endParaRPr>
            </a:p>
          </p:txBody>
        </p:sp>
        <p:cxnSp>
          <p:nvCxnSpPr>
            <p:cNvPr id="54" name="Straight Connector 53"/>
            <p:cNvCxnSpPr/>
            <p:nvPr/>
          </p:nvCxnSpPr>
          <p:spPr>
            <a:xfrm>
              <a:off x="542866" y="1850094"/>
              <a:ext cx="7988031"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55" name="Action Button: Forward or Next 54">
              <a:hlinkClick r:id="rId9" action="ppaction://hlinksldjump" highlightClick="1"/>
            </p:cNvPr>
            <p:cNvSpPr/>
            <p:nvPr/>
          </p:nvSpPr>
          <p:spPr>
            <a:xfrm>
              <a:off x="7445084" y="1295562"/>
              <a:ext cx="1085813" cy="399945"/>
            </a:xfrm>
            <a:prstGeom prst="actionButtonForwardNext">
              <a:avLst/>
            </a:prstGeom>
            <a:gradFill flip="none" rotWithShape="1">
              <a:gsLst>
                <a:gs pos="0">
                  <a:schemeClr val="bg1">
                    <a:lumMod val="75000"/>
                  </a:schemeClr>
                </a:gs>
                <a:gs pos="100000">
                  <a:schemeClr val="bg1">
                    <a:lumMod val="85000"/>
                  </a:schemeClr>
                </a:gs>
              </a:gsLst>
              <a:lin ang="16620000" scaled="0"/>
              <a:tileRect/>
            </a:gradFill>
            <a:ln w="6350">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95959"/>
                </a:solidFill>
              </a:endParaRPr>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2009559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a:t>
            </a:r>
            <a:r>
              <a:rPr lang="en-US" dirty="0" err="1" smtClean="0"/>
              <a:t>niem</a:t>
            </a:r>
            <a:r>
              <a:rPr lang="en-US" dirty="0" smtClean="0"/>
              <a:t> governed?</a:t>
            </a:r>
            <a:endParaRPr lang="en-US" dirty="0"/>
          </a:p>
        </p:txBody>
      </p:sp>
      <p:sp>
        <p:nvSpPr>
          <p:cNvPr id="6" name="Slide Number Placeholder 5"/>
          <p:cNvSpPr>
            <a:spLocks noGrp="1"/>
          </p:cNvSpPr>
          <p:nvPr>
            <p:ph type="sldNum" sz="quarter" idx="12"/>
          </p:nvPr>
        </p:nvSpPr>
        <p:spPr/>
        <p:txBody>
          <a:bodyPr/>
          <a:lstStyle/>
          <a:p>
            <a:fld id="{DE814A3B-586F-6741-A578-6A3C03C31D10}" type="slidenum">
              <a:rPr lang="en-US" sz="1100">
                <a:solidFill>
                  <a:schemeClr val="tx2"/>
                </a:solidFill>
                <a:latin typeface="+mn-lt"/>
                <a:cs typeface="+mn-cs"/>
              </a:rPr>
              <a:pPr/>
              <a:t>30</a:t>
            </a:fld>
            <a:endParaRPr lang="en-US" sz="1100" dirty="0">
              <a:solidFill>
                <a:schemeClr val="tx2"/>
              </a:solidFill>
              <a:latin typeface="+mn-lt"/>
              <a:cs typeface="+mn-cs"/>
            </a:endParaRPr>
          </a:p>
        </p:txBody>
      </p:sp>
      <p:cxnSp>
        <p:nvCxnSpPr>
          <p:cNvPr id="4" name="Straight Connector 3"/>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8" name="Group 7"/>
          <p:cNvGrpSpPr/>
          <p:nvPr/>
        </p:nvGrpSpPr>
        <p:grpSpPr>
          <a:xfrm>
            <a:off x="7441978" y="624048"/>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061593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p:cNvSpPr>
            <a:spLocks noGrp="1"/>
          </p:cNvSpPr>
          <p:nvPr>
            <p:ph type="title"/>
          </p:nvPr>
        </p:nvSpPr>
        <p:spPr>
          <a:ln/>
        </p:spPr>
        <p:txBody>
          <a:bodyPr>
            <a:noAutofit/>
          </a:bodyPr>
          <a:lstStyle/>
          <a:p>
            <a:pPr eaLnBrk="1" hangingPunct="1"/>
            <a:r>
              <a:rPr lang="en-US" dirty="0" smtClean="0">
                <a:latin typeface="Arial" charset="0"/>
                <a:cs typeface="Arial" charset="0"/>
              </a:rPr>
              <a:t>Domain Governance</a:t>
            </a:r>
          </a:p>
        </p:txBody>
      </p:sp>
      <p:sp>
        <p:nvSpPr>
          <p:cNvPr id="32771" name="Text Placeholder 4"/>
          <p:cNvSpPr txBox="1">
            <a:spLocks/>
          </p:cNvSpPr>
          <p:nvPr/>
        </p:nvSpPr>
        <p:spPr bwMode="auto">
          <a:xfrm>
            <a:off x="1" y="1275976"/>
            <a:ext cx="7416799"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indent="3175"/>
            <a:r>
              <a:rPr lang="en-US" sz="2000" b="1" dirty="0" smtClean="0">
                <a:solidFill>
                  <a:schemeClr val="tx2"/>
                </a:solidFill>
              </a:rPr>
              <a:t>NIEM domains</a:t>
            </a:r>
            <a:r>
              <a:rPr lang="en-US" sz="2000" dirty="0" smtClean="0">
                <a:solidFill>
                  <a:schemeClr val="tx2"/>
                </a:solidFill>
              </a:rPr>
              <a:t> </a:t>
            </a:r>
            <a:r>
              <a:rPr lang="en-US" sz="2000" dirty="0" smtClean="0">
                <a:solidFill>
                  <a:srgbClr val="666869"/>
                </a:solidFill>
              </a:rPr>
              <a:t>are communities of interest that are formally established with an executive steward </a:t>
            </a:r>
            <a:r>
              <a:rPr lang="en-US" sz="2000" dirty="0">
                <a:solidFill>
                  <a:srgbClr val="666869"/>
                </a:solidFill>
              </a:rPr>
              <a:t>to officially manage and govern a portion of the NIEM data model</a:t>
            </a:r>
            <a:r>
              <a:rPr lang="en-US" sz="2000" dirty="0" smtClean="0">
                <a:solidFill>
                  <a:srgbClr val="666869"/>
                </a:solidFill>
              </a:rPr>
              <a:t>.</a:t>
            </a:r>
          </a:p>
          <a:p>
            <a:endParaRPr lang="en-US" sz="2000" dirty="0" smtClean="0">
              <a:solidFill>
                <a:srgbClr val="4BACC6">
                  <a:lumMod val="50000"/>
                </a:srgbClr>
              </a:solidFill>
            </a:endParaRPr>
          </a:p>
          <a:p>
            <a:endParaRPr lang="en-US" sz="2000" dirty="0">
              <a:solidFill>
                <a:srgbClr val="4BACC6">
                  <a:lumMod val="50000"/>
                </a:srgbClr>
              </a:solidFill>
            </a:endParaRPr>
          </a:p>
        </p:txBody>
      </p:sp>
      <p:sp>
        <p:nvSpPr>
          <p:cNvPr id="7" name="Rounded Rectangle 6"/>
          <p:cNvSpPr/>
          <p:nvPr/>
        </p:nvSpPr>
        <p:spPr bwMode="auto">
          <a:xfrm>
            <a:off x="346042" y="3171414"/>
            <a:ext cx="2632075" cy="2435225"/>
          </a:xfrm>
          <a:prstGeom prst="roundRect">
            <a:avLst>
              <a:gd name="adj" fmla="val 10000"/>
            </a:avLst>
          </a:pr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nSpc>
                <a:spcPct val="106000"/>
              </a:lnSpc>
              <a:defRPr/>
            </a:pPr>
            <a:r>
              <a:rPr lang="en-US" b="1" i="1" dirty="0" smtClean="0">
                <a:solidFill>
                  <a:schemeClr val="tx2"/>
                </a:solidFill>
                <a:cs typeface="Arial" pitchFamily="34" charset="0"/>
              </a:rPr>
              <a:t>NIEM </a:t>
            </a:r>
            <a:r>
              <a:rPr lang="en-US" b="1" i="1" dirty="0">
                <a:solidFill>
                  <a:schemeClr val="tx2"/>
                </a:solidFill>
                <a:cs typeface="Arial" pitchFamily="34" charset="0"/>
              </a:rPr>
              <a:t>domains</a:t>
            </a:r>
            <a:r>
              <a:rPr lang="en-US" dirty="0">
                <a:solidFill>
                  <a:srgbClr val="666869"/>
                </a:solidFill>
                <a:cs typeface="Arial" pitchFamily="34" charset="0"/>
              </a:rPr>
              <a:t> contain mission-specific data components that build upon </a:t>
            </a:r>
            <a:r>
              <a:rPr lang="en-US" b="1" i="1" dirty="0">
                <a:solidFill>
                  <a:srgbClr val="1F497D"/>
                </a:solidFill>
                <a:cs typeface="Arial" pitchFamily="34" charset="0"/>
              </a:rPr>
              <a:t>NIEM </a:t>
            </a:r>
            <a:r>
              <a:rPr lang="en-US" b="1" i="1" dirty="0" smtClean="0">
                <a:solidFill>
                  <a:srgbClr val="1F497D"/>
                </a:solidFill>
                <a:cs typeface="Arial" pitchFamily="34" charset="0"/>
              </a:rPr>
              <a:t>core </a:t>
            </a:r>
            <a:r>
              <a:rPr lang="en-US" dirty="0" smtClean="0">
                <a:solidFill>
                  <a:srgbClr val="666869"/>
                </a:solidFill>
                <a:cs typeface="Arial" pitchFamily="34" charset="0"/>
              </a:rPr>
              <a:t>concepts.</a:t>
            </a:r>
            <a:endParaRPr lang="en-US" dirty="0">
              <a:solidFill>
                <a:srgbClr val="666869"/>
              </a:solidFill>
              <a:cs typeface="Arial" pitchFamily="34" charset="0"/>
            </a:endParaRPr>
          </a:p>
        </p:txBody>
      </p:sp>
      <p:grpSp>
        <p:nvGrpSpPr>
          <p:cNvPr id="8" name="Group 7"/>
          <p:cNvGrpSpPr/>
          <p:nvPr/>
        </p:nvGrpSpPr>
        <p:grpSpPr>
          <a:xfrm>
            <a:off x="7407343" y="730894"/>
            <a:ext cx="1235427" cy="143483"/>
            <a:chOff x="3462929" y="4029126"/>
            <a:chExt cx="1696889" cy="197077"/>
          </a:xfrm>
        </p:grpSpPr>
        <p:cxnSp>
          <p:nvCxnSpPr>
            <p:cNvPr id="11" name="Straight Connector 10"/>
            <p:cNvCxnSpPr>
              <a:endCxn id="1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31</a:t>
            </a:fld>
            <a:endParaRPr lang="en-US" dirty="0"/>
          </a:p>
        </p:txBody>
      </p:sp>
      <p:pic>
        <p:nvPicPr>
          <p:cNvPr id="19" name="Content Placeholder 12" descr="niem-cor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34240" y="2226219"/>
            <a:ext cx="5708529" cy="3821885"/>
          </a:xfrm>
          <a:prstGeom prst="rect">
            <a:avLst/>
          </a:prstGeom>
        </p:spPr>
      </p:pic>
    </p:spTree>
    <p:extLst>
      <p:ext uri="{BB962C8B-B14F-4D97-AF65-F5344CB8AC3E}">
        <p14:creationId xmlns:p14="http://schemas.microsoft.com/office/powerpoint/2010/main" val="168456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2"/>
          <p:cNvSpPr>
            <a:spLocks noGrp="1"/>
          </p:cNvSpPr>
          <p:nvPr>
            <p:ph type="title"/>
          </p:nvPr>
        </p:nvSpPr>
        <p:spPr>
          <a:ln/>
        </p:spPr>
        <p:txBody>
          <a:bodyPr>
            <a:noAutofit/>
          </a:bodyPr>
          <a:lstStyle/>
          <a:p>
            <a:pPr eaLnBrk="1" hangingPunct="1"/>
            <a:r>
              <a:rPr lang="en-US" dirty="0" smtClean="0">
                <a:latin typeface="Arial" charset="0"/>
                <a:cs typeface="Arial" charset="0"/>
              </a:rPr>
              <a:t>Communities of Interest</a:t>
            </a:r>
          </a:p>
        </p:txBody>
      </p:sp>
      <p:sp>
        <p:nvSpPr>
          <p:cNvPr id="31750" name="Text Placeholder 4"/>
          <p:cNvSpPr txBox="1">
            <a:spLocks/>
          </p:cNvSpPr>
          <p:nvPr/>
        </p:nvSpPr>
        <p:spPr bwMode="auto">
          <a:xfrm>
            <a:off x="443816" y="1128256"/>
            <a:ext cx="8136286" cy="10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a:lnSpc>
                <a:spcPct val="120000"/>
              </a:lnSpc>
            </a:pPr>
            <a:r>
              <a:rPr lang="en-US" sz="2000" dirty="0" smtClean="0">
                <a:solidFill>
                  <a:srgbClr val="666869"/>
                </a:solidFill>
              </a:rPr>
              <a:t>A </a:t>
            </a:r>
            <a:r>
              <a:rPr lang="en-US" sz="2000" b="1" dirty="0">
                <a:solidFill>
                  <a:srgbClr val="1F497D"/>
                </a:solidFill>
              </a:rPr>
              <a:t>c</a:t>
            </a:r>
            <a:r>
              <a:rPr lang="en-US" sz="2000" b="1" dirty="0" smtClean="0">
                <a:solidFill>
                  <a:srgbClr val="1F497D"/>
                </a:solidFill>
              </a:rPr>
              <a:t>ommunity </a:t>
            </a:r>
            <a:r>
              <a:rPr lang="en-US" sz="2000" b="1" dirty="0">
                <a:solidFill>
                  <a:srgbClr val="1F497D"/>
                </a:solidFill>
              </a:rPr>
              <a:t>of interest </a:t>
            </a:r>
            <a:r>
              <a:rPr lang="en-US" sz="2000" dirty="0">
                <a:solidFill>
                  <a:srgbClr val="666869"/>
                </a:solidFill>
              </a:rPr>
              <a:t>(</a:t>
            </a:r>
            <a:r>
              <a:rPr lang="en-US" sz="2000" dirty="0" smtClean="0">
                <a:solidFill>
                  <a:srgbClr val="666869"/>
                </a:solidFill>
              </a:rPr>
              <a:t>COI) is a </a:t>
            </a:r>
            <a:r>
              <a:rPr lang="en-US" sz="2000" dirty="0">
                <a:solidFill>
                  <a:srgbClr val="666869"/>
                </a:solidFill>
              </a:rPr>
              <a:t>group of people who share a common concern, set of problems, or interest in a topic. </a:t>
            </a:r>
            <a:endParaRPr lang="en-US" sz="2000" dirty="0" smtClean="0">
              <a:solidFill>
                <a:srgbClr val="666869"/>
              </a:solidFill>
            </a:endParaRPr>
          </a:p>
        </p:txBody>
      </p:sp>
      <p:pic>
        <p:nvPicPr>
          <p:cNvPr id="31751" name="Picture 4" descr="http://www.homesafehome.ca/Mix_race_group_of_peopl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568" y="2355279"/>
            <a:ext cx="3924749" cy="333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32</a:t>
            </a:fld>
            <a:endParaRPr lang="en-US" dirty="0"/>
          </a:p>
        </p:txBody>
      </p:sp>
      <p:sp>
        <p:nvSpPr>
          <p:cNvPr id="18" name="Text Placeholder 4"/>
          <p:cNvSpPr txBox="1">
            <a:spLocks/>
          </p:cNvSpPr>
          <p:nvPr/>
        </p:nvSpPr>
        <p:spPr bwMode="auto">
          <a:xfrm>
            <a:off x="443816" y="2271256"/>
            <a:ext cx="4441043" cy="365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a:lnSpc>
                <a:spcPct val="120000"/>
              </a:lnSpc>
            </a:pPr>
            <a:r>
              <a:rPr lang="en-US" sz="2000" dirty="0">
                <a:solidFill>
                  <a:srgbClr val="666869"/>
                </a:solidFill>
              </a:rPr>
              <a:t>Within the context of NIEM, COIs come together based on a common need to exchange information in order to advance their missions—they </a:t>
            </a:r>
            <a:r>
              <a:rPr lang="en-US" sz="2000" dirty="0" smtClean="0">
                <a:solidFill>
                  <a:srgbClr val="666869"/>
                </a:solidFill>
              </a:rPr>
              <a:t>need to have </a:t>
            </a:r>
            <a:r>
              <a:rPr lang="en-US" sz="2000" dirty="0">
                <a:solidFill>
                  <a:srgbClr val="666869"/>
                </a:solidFill>
              </a:rPr>
              <a:t>a shared vocabulary for the information they exchange. </a:t>
            </a:r>
          </a:p>
          <a:p>
            <a:pPr marL="0" indent="0">
              <a:lnSpc>
                <a:spcPct val="120000"/>
              </a:lnSpc>
            </a:pPr>
            <a:r>
              <a:rPr lang="en-US" sz="2000" dirty="0" smtClean="0">
                <a:solidFill>
                  <a:srgbClr val="666869"/>
                </a:solidFill>
              </a:rPr>
              <a:t>COIs </a:t>
            </a:r>
            <a:r>
              <a:rPr lang="en-US" sz="2000" dirty="0">
                <a:solidFill>
                  <a:srgbClr val="666869"/>
                </a:solidFill>
              </a:rPr>
              <a:t>can be composed of multiple NIEM domains or can be a subset of a single domain.</a:t>
            </a:r>
          </a:p>
        </p:txBody>
      </p:sp>
    </p:spTree>
    <p:extLst>
      <p:ext uri="{BB962C8B-B14F-4D97-AF65-F5344CB8AC3E}">
        <p14:creationId xmlns:p14="http://schemas.microsoft.com/office/powerpoint/2010/main" val="2676777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p:txBody>
          <a:bodyPr>
            <a:noAutofit/>
          </a:bodyPr>
          <a:lstStyle/>
          <a:p>
            <a:pPr fontAlgn="auto">
              <a:spcAft>
                <a:spcPts val="0"/>
              </a:spcAft>
              <a:defRPr/>
            </a:pPr>
            <a:r>
              <a:rPr lang="en-US" spc="-80" dirty="0" smtClean="0"/>
              <a:t>NIEM Governance</a:t>
            </a:r>
            <a:endParaRPr lang="en-US" spc="-80" dirty="0"/>
          </a:p>
        </p:txBody>
      </p:sp>
      <p:sp>
        <p:nvSpPr>
          <p:cNvPr id="4" name="Text Box 4"/>
          <p:cNvSpPr txBox="1"/>
          <p:nvPr/>
        </p:nvSpPr>
        <p:spPr>
          <a:xfrm>
            <a:off x="7124305" y="2770496"/>
            <a:ext cx="1919758" cy="1965277"/>
          </a:xfrm>
          <a:prstGeom prst="rect">
            <a:avLst/>
          </a:prstGeom>
          <a:noFill/>
          <a:ln>
            <a:noFill/>
          </a:ln>
          <a:effectLst/>
          <a:extLst>
            <a:ext uri="{C572A759-6A51-4108-AA02-DFA0A04FC94B}">
              <ma14:wrappingTextBoxFlag xmlns:ma14="http://schemas.microsoft.com/office/mac/drawingml/2011/main" xmlns="" val="1"/>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900" b="1" i="1" dirty="0" smtClean="0">
                <a:solidFill>
                  <a:srgbClr val="8B8B8B"/>
                </a:solidFill>
              </a:rPr>
              <a:t>Example of a NIEM </a:t>
            </a:r>
            <a:r>
              <a:rPr lang="en-US" sz="900" b="1" i="1" dirty="0">
                <a:solidFill>
                  <a:srgbClr val="8B8B8B"/>
                </a:solidFill>
              </a:rPr>
              <a:t>domain’s cross-jurisdictional governance </a:t>
            </a:r>
            <a:r>
              <a:rPr lang="en-US" sz="900" b="1" i="1" dirty="0" smtClean="0">
                <a:solidFill>
                  <a:srgbClr val="8B8B8B"/>
                </a:solidFill>
              </a:rPr>
              <a:t>structure: </a:t>
            </a:r>
            <a:endParaRPr lang="en-US" sz="900" i="1" dirty="0">
              <a:solidFill>
                <a:srgbClr val="8B8B8B"/>
              </a:solidFill>
            </a:endParaRPr>
          </a:p>
          <a:p>
            <a:pPr algn="ctr"/>
            <a:endParaRPr lang="en-US" sz="900" b="1" dirty="0" smtClean="0">
              <a:solidFill>
                <a:srgbClr val="1F497D"/>
              </a:solidFill>
              <a:ea typeface="MS Gothic"/>
              <a:cs typeface="Times New Roman"/>
            </a:endParaRPr>
          </a:p>
          <a:p>
            <a:pPr algn="ctr"/>
            <a:r>
              <a:rPr lang="en-US" sz="900" b="1" dirty="0" smtClean="0">
                <a:solidFill>
                  <a:srgbClr val="1F497D"/>
                </a:solidFill>
                <a:ea typeface="MS Gothic"/>
                <a:cs typeface="Times New Roman"/>
              </a:rPr>
              <a:t>The NIEM </a:t>
            </a:r>
            <a:r>
              <a:rPr lang="en-US" sz="900" b="1" dirty="0">
                <a:solidFill>
                  <a:srgbClr val="1F497D"/>
                </a:solidFill>
                <a:ea typeface="MS Gothic"/>
                <a:cs typeface="Times New Roman"/>
              </a:rPr>
              <a:t>Children, Youth, and Family Services (CYFS) domain </a:t>
            </a:r>
            <a:r>
              <a:rPr lang="en-US" sz="900" dirty="0">
                <a:solidFill>
                  <a:srgbClr val="1F497D"/>
                </a:solidFill>
                <a:ea typeface="MS Gothic"/>
                <a:cs typeface="Times New Roman"/>
              </a:rPr>
              <a:t>supports timely, complete, accurate, and efficient information sharing to improve outcomes for children and youth whose circumstances make them particularly vulnerable. </a:t>
            </a:r>
            <a:endParaRPr lang="en-US" sz="1200" dirty="0">
              <a:solidFill>
                <a:srgbClr val="8B8B8B"/>
              </a:solidFill>
              <a:ea typeface="Cambria"/>
              <a:cs typeface="Times New Roman"/>
            </a:endParaRPr>
          </a:p>
          <a:p>
            <a:r>
              <a:rPr lang="en-US" sz="900" baseline="-25000" dirty="0">
                <a:solidFill>
                  <a:srgbClr val="7F7F7F"/>
                </a:solidFill>
                <a:ea typeface="Cambria"/>
                <a:cs typeface="Arial"/>
              </a:rPr>
              <a:t> </a:t>
            </a:r>
            <a:endParaRPr lang="en-US" sz="1200" dirty="0">
              <a:solidFill>
                <a:srgbClr val="8B8B8B"/>
              </a:solidFill>
              <a:ea typeface="Cambria"/>
              <a:cs typeface="Times New Roman"/>
            </a:endParaRPr>
          </a:p>
        </p:txBody>
      </p:sp>
      <p:grpSp>
        <p:nvGrpSpPr>
          <p:cNvPr id="8" name="Group 7"/>
          <p:cNvGrpSpPr/>
          <p:nvPr/>
        </p:nvGrpSpPr>
        <p:grpSpPr>
          <a:xfrm>
            <a:off x="7407343" y="730894"/>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Oval 13"/>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Oval 1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33</a:t>
            </a:fld>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6833" y="802636"/>
            <a:ext cx="5768968" cy="526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13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80125" y="2000250"/>
            <a:ext cx="184666" cy="369332"/>
          </a:xfrm>
          <a:prstGeom prst="rect">
            <a:avLst/>
          </a:prstGeom>
          <a:noFill/>
        </p:spPr>
        <p:txBody>
          <a:bodyPr wrap="none" rtlCol="0">
            <a:spAutoFit/>
          </a:bodyPr>
          <a:lstStyle/>
          <a:p>
            <a:endParaRPr lang="en-US" dirty="0" err="1" smtClean="0">
              <a:solidFill>
                <a:srgbClr val="686868"/>
              </a:solidFill>
            </a:endParaRPr>
          </a:p>
        </p:txBody>
      </p:sp>
      <p:sp>
        <p:nvSpPr>
          <p:cNvPr id="6" name="Title 2"/>
          <p:cNvSpPr>
            <a:spLocks noGrp="1"/>
          </p:cNvSpPr>
          <p:nvPr>
            <p:ph type="title"/>
          </p:nvPr>
        </p:nvSpPr>
        <p:spPr>
          <a:xfrm>
            <a:off x="2032292" y="131380"/>
            <a:ext cx="6646041" cy="472966"/>
          </a:xfrm>
          <a:ln/>
        </p:spPr>
        <p:txBody>
          <a:bodyPr>
            <a:normAutofit/>
          </a:bodyPr>
          <a:lstStyle/>
          <a:p>
            <a:pPr eaLnBrk="1" hangingPunct="1"/>
            <a:r>
              <a:rPr lang="en-US" dirty="0" smtClean="0"/>
              <a:t>Knowledge Check</a:t>
            </a:r>
          </a:p>
        </p:txBody>
      </p:sp>
      <p:sp>
        <p:nvSpPr>
          <p:cNvPr id="7" name="Content Placeholder 2"/>
          <p:cNvSpPr txBox="1">
            <a:spLocks/>
          </p:cNvSpPr>
          <p:nvPr/>
        </p:nvSpPr>
        <p:spPr>
          <a:xfrm>
            <a:off x="324069" y="1511186"/>
            <a:ext cx="7904225" cy="392408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rgbClr val="1F497D"/>
                </a:solidFill>
              </a:rPr>
              <a:t>True or False?</a:t>
            </a:r>
          </a:p>
          <a:p>
            <a:pPr marL="0" indent="0">
              <a:buNone/>
            </a:pPr>
            <a:endParaRPr lang="en-US" sz="2800" b="1" dirty="0" smtClean="0">
              <a:solidFill>
                <a:srgbClr val="1F497D"/>
              </a:solidFill>
            </a:endParaRPr>
          </a:p>
          <a:p>
            <a:pPr lvl="1" indent="-457200">
              <a:lnSpc>
                <a:spcPct val="96000"/>
              </a:lnSpc>
              <a:buClr>
                <a:schemeClr val="tx1"/>
              </a:buClr>
              <a:buFont typeface="+mj-lt"/>
              <a:buAutoNum type="arabicPeriod"/>
              <a:defRPr/>
            </a:pPr>
            <a:r>
              <a:rPr lang="en-US" sz="2400" dirty="0">
                <a:solidFill>
                  <a:schemeClr val="tx1">
                    <a:lumMod val="75000"/>
                  </a:schemeClr>
                </a:solidFill>
              </a:rPr>
              <a:t>Role of the NIEM Technical Architecture Committee (NTAC) is to conduct issue resolution across NIEM </a:t>
            </a:r>
            <a:r>
              <a:rPr lang="en-US" sz="2400" dirty="0" smtClean="0">
                <a:solidFill>
                  <a:schemeClr val="tx1">
                    <a:lumMod val="75000"/>
                  </a:schemeClr>
                </a:solidFill>
              </a:rPr>
              <a:t>core </a:t>
            </a:r>
            <a:r>
              <a:rPr lang="en-US" sz="2400" dirty="0">
                <a:solidFill>
                  <a:schemeClr val="tx1">
                    <a:lumMod val="75000"/>
                  </a:schemeClr>
                </a:solidFill>
              </a:rPr>
              <a:t>and domains.</a:t>
            </a:r>
          </a:p>
          <a:p>
            <a:pPr lvl="1" indent="-457200">
              <a:lnSpc>
                <a:spcPct val="96000"/>
              </a:lnSpc>
              <a:buClr>
                <a:schemeClr val="tx1"/>
              </a:buClr>
              <a:buFont typeface="+mj-lt"/>
              <a:buAutoNum type="arabicPeriod"/>
              <a:defRPr/>
            </a:pPr>
            <a:endParaRPr lang="en-US" sz="2400" dirty="0">
              <a:solidFill>
                <a:schemeClr val="tx1">
                  <a:lumMod val="75000"/>
                </a:schemeClr>
              </a:solidFill>
            </a:endParaRPr>
          </a:p>
          <a:p>
            <a:pPr lvl="1" indent="-457200">
              <a:lnSpc>
                <a:spcPct val="96000"/>
              </a:lnSpc>
              <a:buClr>
                <a:schemeClr val="tx1"/>
              </a:buClr>
              <a:buFont typeface="+mj-lt"/>
              <a:buAutoNum type="arabicPeriod"/>
              <a:defRPr/>
            </a:pPr>
            <a:r>
              <a:rPr lang="en-US" sz="2400" dirty="0">
                <a:solidFill>
                  <a:schemeClr val="tx1">
                    <a:lumMod val="75000"/>
                  </a:schemeClr>
                </a:solidFill>
              </a:rPr>
              <a:t>Role of the NIEM Business Architecture Committee (NBAC) is to maintain technical specifications </a:t>
            </a:r>
            <a:br>
              <a:rPr lang="en-US" sz="2400" dirty="0">
                <a:solidFill>
                  <a:schemeClr val="tx1">
                    <a:lumMod val="75000"/>
                  </a:schemeClr>
                </a:solidFill>
              </a:rPr>
            </a:br>
            <a:r>
              <a:rPr lang="en-US" sz="2400" dirty="0">
                <a:solidFill>
                  <a:schemeClr val="tx1">
                    <a:lumMod val="75000"/>
                  </a:schemeClr>
                </a:solidFill>
              </a:rPr>
              <a:t>for the NIEM community.</a:t>
            </a:r>
          </a:p>
          <a:p>
            <a:pPr lvl="1" indent="-457200">
              <a:lnSpc>
                <a:spcPct val="96000"/>
              </a:lnSpc>
              <a:buClr>
                <a:schemeClr val="tx1"/>
              </a:buClr>
              <a:buFont typeface="+mj-lt"/>
              <a:buAutoNum type="arabicPeriod"/>
              <a:defRPr/>
            </a:pPr>
            <a:endParaRPr lang="en-US" sz="2400" dirty="0">
              <a:solidFill>
                <a:schemeClr val="tx1">
                  <a:lumMod val="75000"/>
                </a:schemeClr>
              </a:solidFill>
            </a:endParaRPr>
          </a:p>
          <a:p>
            <a:pPr lvl="1" indent="-457200">
              <a:lnSpc>
                <a:spcPct val="96000"/>
              </a:lnSpc>
              <a:buClr>
                <a:schemeClr val="tx1"/>
              </a:buClr>
              <a:buFont typeface="+mj-lt"/>
              <a:buAutoNum type="arabicPeriod"/>
              <a:defRPr/>
            </a:pPr>
            <a:r>
              <a:rPr lang="en-US" sz="2400" dirty="0">
                <a:solidFill>
                  <a:schemeClr val="tx1">
                    <a:lumMod val="75000"/>
                  </a:schemeClr>
                </a:solidFill>
              </a:rPr>
              <a:t>Business requirements from community users feed requirements for new content and future enhancements.</a:t>
            </a:r>
          </a:p>
          <a:p>
            <a:pPr marL="285750" lvl="1" indent="0">
              <a:lnSpc>
                <a:spcPct val="96000"/>
              </a:lnSpc>
              <a:buClr>
                <a:schemeClr val="tx1"/>
              </a:buClr>
              <a:buNone/>
              <a:defRPr/>
            </a:pPr>
            <a:endParaRPr lang="en-US" sz="2200" dirty="0">
              <a:solidFill>
                <a:schemeClr val="tx1">
                  <a:lumMod val="75000"/>
                </a:schemeClr>
              </a:solidFill>
            </a:endParaRPr>
          </a:p>
        </p:txBody>
      </p:sp>
      <p:sp>
        <p:nvSpPr>
          <p:cNvPr id="8" name="Oval 7"/>
          <p:cNvSpPr/>
          <p:nvPr/>
        </p:nvSpPr>
        <p:spPr>
          <a:xfrm>
            <a:off x="391811" y="-391218"/>
            <a:ext cx="1490869" cy="1490869"/>
          </a:xfrm>
          <a:prstGeom prst="ellipse">
            <a:avLst/>
          </a:prstGeom>
          <a:solidFill>
            <a:srgbClr val="57AAAE"/>
          </a:solidFill>
          <a:ln w="76200" cmpd="sng">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7AAAE"/>
              </a:solidFill>
            </a:endParaRPr>
          </a:p>
        </p:txBody>
      </p:sp>
      <p:pic>
        <p:nvPicPr>
          <p:cNvPr id="9" name="Picture 8"/>
          <p:cNvPicPr>
            <a:picLocks noChangeAspect="1"/>
          </p:cNvPicPr>
          <p:nvPr/>
        </p:nvPicPr>
        <p:blipFill>
          <a:blip r:embed="rId2"/>
          <a:stretch>
            <a:fillRect/>
          </a:stretch>
        </p:blipFill>
        <p:spPr>
          <a:xfrm>
            <a:off x="751813" y="-46423"/>
            <a:ext cx="895037" cy="961334"/>
          </a:xfrm>
          <a:prstGeom prst="rect">
            <a:avLst/>
          </a:prstGeom>
          <a:effectLst>
            <a:outerShdw blurRad="50800" dist="38100" dir="2700000" algn="tl" rotWithShape="0">
              <a:prstClr val="black">
                <a:alpha val="35000"/>
              </a:prstClr>
            </a:outerShdw>
          </a:effectLst>
        </p:spPr>
      </p:pic>
      <p:sp>
        <p:nvSpPr>
          <p:cNvPr id="2" name="Slide Number Placeholder 1"/>
          <p:cNvSpPr>
            <a:spLocks noGrp="1"/>
          </p:cNvSpPr>
          <p:nvPr>
            <p:ph type="sldNum" sz="quarter" idx="4"/>
          </p:nvPr>
        </p:nvSpPr>
        <p:spPr/>
        <p:txBody>
          <a:bodyPr/>
          <a:lstStyle/>
          <a:p>
            <a:fld id="{6E6030FC-FB78-5E4D-92EA-5D9433591EA9}" type="slidenum">
              <a:rPr lang="en-US" smtClean="0"/>
              <a:pPr/>
              <a:t>34</a:t>
            </a:fld>
            <a:endParaRPr lang="en-US" dirty="0"/>
          </a:p>
        </p:txBody>
      </p:sp>
      <p:grpSp>
        <p:nvGrpSpPr>
          <p:cNvPr id="26" name="Group 25"/>
          <p:cNvGrpSpPr/>
          <p:nvPr/>
        </p:nvGrpSpPr>
        <p:grpSpPr>
          <a:xfrm>
            <a:off x="7407343" y="730894"/>
            <a:ext cx="1235427" cy="143483"/>
            <a:chOff x="3462929" y="4029126"/>
            <a:chExt cx="1696889" cy="197077"/>
          </a:xfrm>
        </p:grpSpPr>
        <p:cxnSp>
          <p:nvCxnSpPr>
            <p:cNvPr id="27" name="Straight Connector 26"/>
            <p:cNvCxnSpPr>
              <a:endCxn id="3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21017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started</a:t>
            </a:r>
            <a:endParaRPr lang="en-US" dirty="0"/>
          </a:p>
        </p:txBody>
      </p:sp>
      <p:cxnSp>
        <p:nvCxnSpPr>
          <p:cNvPr id="4" name="Straight Connector 3"/>
          <p:cNvCxnSpPr/>
          <p:nvPr/>
        </p:nvCxnSpPr>
        <p:spPr>
          <a:xfrm>
            <a:off x="1866900" y="24037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866900" y="3864296"/>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8" name="Group 7"/>
          <p:cNvGrpSpPr/>
          <p:nvPr/>
        </p:nvGrpSpPr>
        <p:grpSpPr>
          <a:xfrm>
            <a:off x="7441978" y="624048"/>
            <a:ext cx="1235427" cy="143483"/>
            <a:chOff x="3462929" y="4029126"/>
            <a:chExt cx="1696889" cy="197077"/>
          </a:xfrm>
        </p:grpSpPr>
        <p:cxnSp>
          <p:nvCxnSpPr>
            <p:cNvPr id="9" name="Straight Connector 8"/>
            <p:cNvCxnSpPr>
              <a:endCxn id="1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767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1129" y="2185486"/>
            <a:ext cx="2331591" cy="1651634"/>
            <a:chOff x="381129" y="1885316"/>
            <a:chExt cx="2331591" cy="1651634"/>
          </a:xfrm>
        </p:grpSpPr>
        <p:sp>
          <p:nvSpPr>
            <p:cNvPr id="22" name="Rounded Rectangle 21"/>
            <p:cNvSpPr/>
            <p:nvPr/>
          </p:nvSpPr>
          <p:spPr bwMode="auto">
            <a:xfrm>
              <a:off x="381129"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400" b="1" spc="-50" dirty="0" smtClean="0">
                  <a:solidFill>
                    <a:schemeClr val="tx2"/>
                  </a:solidFill>
                  <a:cs typeface="Arial"/>
                </a:rPr>
                <a:t>Assess Current State</a:t>
              </a:r>
              <a:endParaRPr lang="en-US" sz="1400" b="1" spc="-50" dirty="0">
                <a:solidFill>
                  <a:schemeClr val="tx2"/>
                </a:solidFill>
                <a:cs typeface="Arial"/>
              </a:endParaRPr>
            </a:p>
          </p:txBody>
        </p:sp>
        <p:sp>
          <p:nvSpPr>
            <p:cNvPr id="26" name="Rounded Rectangle 25"/>
            <p:cNvSpPr/>
            <p:nvPr/>
          </p:nvSpPr>
          <p:spPr>
            <a:xfrm>
              <a:off x="455131"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a:spcAft>
                  <a:spcPts val="400"/>
                </a:spcAft>
                <a:tabLst>
                  <a:tab pos="971550" algn="l"/>
                </a:tabLst>
                <a:defRPr/>
              </a:pPr>
              <a:r>
                <a:rPr lang="en-US" sz="1200" dirty="0">
                  <a:solidFill>
                    <a:srgbClr val="666869"/>
                  </a:solidFill>
                  <a:latin typeface="Calibri" pitchFamily="34" charset="0"/>
                  <a:cs typeface="Arial" pitchFamily="34" charset="0"/>
                </a:rPr>
                <a:t>Conduct a comprehensive assessment of the </a:t>
              </a:r>
              <a:r>
                <a:rPr lang="en-US" sz="1200" dirty="0" smtClean="0">
                  <a:solidFill>
                    <a:srgbClr val="666869"/>
                  </a:solidFill>
                  <a:latin typeface="Calibri" pitchFamily="34" charset="0"/>
                  <a:cs typeface="Arial" pitchFamily="34" charset="0"/>
                </a:rPr>
                <a:t>organization’s </a:t>
              </a:r>
              <a:r>
                <a:rPr lang="en-US" sz="1200" dirty="0">
                  <a:solidFill>
                    <a:srgbClr val="666869"/>
                  </a:solidFill>
                  <a:latin typeface="Calibri" pitchFamily="34" charset="0"/>
                  <a:cs typeface="Arial" pitchFamily="34" charset="0"/>
                </a:rPr>
                <a:t>current information sharing environment.</a:t>
              </a:r>
            </a:p>
          </p:txBody>
        </p:sp>
      </p:grpSp>
      <p:grpSp>
        <p:nvGrpSpPr>
          <p:cNvPr id="8" name="Group 7"/>
          <p:cNvGrpSpPr/>
          <p:nvPr/>
        </p:nvGrpSpPr>
        <p:grpSpPr>
          <a:xfrm>
            <a:off x="3382262" y="2185486"/>
            <a:ext cx="2331591" cy="1651634"/>
            <a:chOff x="3191639" y="1885316"/>
            <a:chExt cx="2331591" cy="1651634"/>
          </a:xfrm>
        </p:grpSpPr>
        <p:sp>
          <p:nvSpPr>
            <p:cNvPr id="30" name="Rounded Rectangle 29"/>
            <p:cNvSpPr/>
            <p:nvPr/>
          </p:nvSpPr>
          <p:spPr bwMode="auto">
            <a:xfrm>
              <a:off x="3191639"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400" b="1" spc="-50" dirty="0" smtClean="0">
                  <a:solidFill>
                    <a:schemeClr val="tx2"/>
                  </a:solidFill>
                  <a:cs typeface="Arial"/>
                </a:rPr>
                <a:t>Evaluate Cost &amp; Benefit</a:t>
              </a:r>
              <a:endParaRPr lang="en-US" sz="1400" b="1" spc="-50" dirty="0">
                <a:solidFill>
                  <a:schemeClr val="tx2"/>
                </a:solidFill>
                <a:cs typeface="Arial"/>
              </a:endParaRPr>
            </a:p>
          </p:txBody>
        </p:sp>
        <p:sp>
          <p:nvSpPr>
            <p:cNvPr id="31" name="Rounded Rectangle 30"/>
            <p:cNvSpPr/>
            <p:nvPr/>
          </p:nvSpPr>
          <p:spPr>
            <a:xfrm>
              <a:off x="3265641"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fontAlgn="auto">
                <a:spcBef>
                  <a:spcPts val="0"/>
                </a:spcBef>
                <a:spcAft>
                  <a:spcPts val="400"/>
                </a:spcAft>
                <a:buClr>
                  <a:srgbClr val="000000"/>
                </a:buClr>
                <a:tabLst>
                  <a:tab pos="971550" algn="l"/>
                </a:tabLst>
                <a:defRPr/>
              </a:pPr>
              <a:r>
                <a:rPr lang="en-US" sz="1200" dirty="0">
                  <a:solidFill>
                    <a:srgbClr val="666869"/>
                  </a:solidFill>
                  <a:latin typeface="Calibri" pitchFamily="34" charset="0"/>
                  <a:cs typeface="Arial" pitchFamily="34" charset="0"/>
                </a:rPr>
                <a:t>Perform an analysis of qualitative and quantitative costs and benefits of NIEM adoption.</a:t>
              </a:r>
            </a:p>
          </p:txBody>
        </p:sp>
      </p:grpSp>
      <p:grpSp>
        <p:nvGrpSpPr>
          <p:cNvPr id="14" name="Group 13"/>
          <p:cNvGrpSpPr/>
          <p:nvPr/>
        </p:nvGrpSpPr>
        <p:grpSpPr>
          <a:xfrm>
            <a:off x="6383395" y="2185486"/>
            <a:ext cx="2331591" cy="1651634"/>
            <a:chOff x="6383395" y="1885316"/>
            <a:chExt cx="2331591" cy="1651634"/>
          </a:xfrm>
        </p:grpSpPr>
        <p:sp>
          <p:nvSpPr>
            <p:cNvPr id="32" name="Rounded Rectangle 31"/>
            <p:cNvSpPr/>
            <p:nvPr/>
          </p:nvSpPr>
          <p:spPr bwMode="auto">
            <a:xfrm>
              <a:off x="6383395" y="1885316"/>
              <a:ext cx="2331591" cy="1651634"/>
            </a:xfrm>
            <a:prstGeom prst="roundRect">
              <a:avLst>
                <a:gd name="adj" fmla="val 11631"/>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400" b="1" spc="-50" dirty="0" smtClean="0">
                  <a:solidFill>
                    <a:schemeClr val="tx2"/>
                  </a:solidFill>
                  <a:cs typeface="Arial"/>
                </a:rPr>
                <a:t>Develop Roadmap</a:t>
              </a:r>
            </a:p>
          </p:txBody>
        </p:sp>
        <p:sp>
          <p:nvSpPr>
            <p:cNvPr id="33" name="Rounded Rectangle 32"/>
            <p:cNvSpPr/>
            <p:nvPr/>
          </p:nvSpPr>
          <p:spPr>
            <a:xfrm>
              <a:off x="6457397" y="2430856"/>
              <a:ext cx="2199239" cy="1003224"/>
            </a:xfrm>
            <a:prstGeom prst="roundRect">
              <a:avLst/>
            </a:prstGeom>
            <a:gradFill flip="none" rotWithShape="1">
              <a:gsLst>
                <a:gs pos="0">
                  <a:srgbClr val="CEDEE0"/>
                </a:gs>
                <a:gs pos="100000">
                  <a:schemeClr val="bg1">
                    <a:lumMod val="95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marL="0" lvl="1" algn="ctr">
                <a:spcAft>
                  <a:spcPts val="400"/>
                </a:spcAft>
                <a:buClr>
                  <a:srgbClr val="000000"/>
                </a:buClr>
                <a:tabLst>
                  <a:tab pos="971550" algn="l"/>
                </a:tabLst>
                <a:defRPr/>
              </a:pPr>
              <a:r>
                <a:rPr lang="en-US" sz="1200" dirty="0">
                  <a:solidFill>
                    <a:srgbClr val="666869"/>
                  </a:solidFill>
                  <a:latin typeface="Calibri" pitchFamily="34" charset="0"/>
                  <a:cs typeface="Arial" pitchFamily="34" charset="0"/>
                </a:rPr>
                <a:t>Identify </a:t>
              </a:r>
              <a:r>
                <a:rPr lang="en-US" sz="1200" dirty="0" smtClean="0">
                  <a:solidFill>
                    <a:srgbClr val="666869"/>
                  </a:solidFill>
                  <a:latin typeface="Calibri" pitchFamily="34" charset="0"/>
                  <a:cs typeface="Arial" pitchFamily="34" charset="0"/>
                </a:rPr>
                <a:t>“quick wins”</a:t>
              </a:r>
              <a:r>
                <a:rPr lang="en-US" sz="1200" dirty="0">
                  <a:solidFill>
                    <a:srgbClr val="666869"/>
                  </a:solidFill>
                  <a:latin typeface="Calibri" pitchFamily="34" charset="0"/>
                  <a:cs typeface="Arial" pitchFamily="34" charset="0"/>
                </a:rPr>
                <a:t/>
              </a:r>
              <a:br>
                <a:rPr lang="en-US" sz="1200" dirty="0">
                  <a:solidFill>
                    <a:srgbClr val="666869"/>
                  </a:solidFill>
                  <a:latin typeface="Calibri" pitchFamily="34" charset="0"/>
                  <a:cs typeface="Arial" pitchFamily="34" charset="0"/>
                </a:rPr>
              </a:br>
              <a:r>
                <a:rPr lang="en-US" sz="1200" dirty="0">
                  <a:solidFill>
                    <a:srgbClr val="666869"/>
                  </a:solidFill>
                  <a:latin typeface="Calibri" pitchFamily="34" charset="0"/>
                  <a:cs typeface="Arial" pitchFamily="34" charset="0"/>
                </a:rPr>
                <a:t>and develop a tactical action plan for sustainable NIEM adoption.</a:t>
              </a:r>
            </a:p>
          </p:txBody>
        </p:sp>
      </p:grpSp>
      <p:sp>
        <p:nvSpPr>
          <p:cNvPr id="8195" name="Title 2"/>
          <p:cNvSpPr>
            <a:spLocks noGrp="1"/>
          </p:cNvSpPr>
          <p:nvPr>
            <p:ph type="title"/>
          </p:nvPr>
        </p:nvSpPr>
        <p:spPr/>
        <p:txBody>
          <a:bodyPr vert="horz" lIns="91440" tIns="45720" rIns="91440" bIns="45720" rtlCol="0" anchor="t" anchorCtr="0">
            <a:noAutofit/>
          </a:bodyPr>
          <a:lstStyle/>
          <a:p>
            <a:r>
              <a:rPr lang="en-US" spc="-80" dirty="0" smtClean="0">
                <a:solidFill>
                  <a:srgbClr val="FFFFFF"/>
                </a:solidFill>
              </a:rPr>
              <a:t>Roadmap to Adoption</a:t>
            </a:r>
            <a:br>
              <a:rPr lang="en-US" spc="-80" dirty="0" smtClean="0">
                <a:solidFill>
                  <a:srgbClr val="FFFFFF"/>
                </a:solidFill>
              </a:rPr>
            </a:br>
            <a:endParaRPr lang="en-US" spc="-80" dirty="0">
              <a:solidFill>
                <a:srgbClr val="FFFFFF"/>
              </a:solidFill>
            </a:endParaRPr>
          </a:p>
        </p:txBody>
      </p:sp>
      <p:grpSp>
        <p:nvGrpSpPr>
          <p:cNvPr id="2" name="Group 47"/>
          <p:cNvGrpSpPr>
            <a:grpSpLocks/>
          </p:cNvGrpSpPr>
          <p:nvPr/>
        </p:nvGrpSpPr>
        <p:grpSpPr bwMode="auto">
          <a:xfrm>
            <a:off x="350964" y="3970927"/>
            <a:ext cx="8335836" cy="1352072"/>
            <a:chOff x="407317" y="2199241"/>
            <a:chExt cx="4573019" cy="650087"/>
          </a:xfrm>
        </p:grpSpPr>
        <p:sp>
          <p:nvSpPr>
            <p:cNvPr id="9" name="Rectangle 8"/>
            <p:cNvSpPr/>
            <p:nvPr/>
          </p:nvSpPr>
          <p:spPr>
            <a:xfrm>
              <a:off x="407317" y="2295429"/>
              <a:ext cx="4573019" cy="55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nchor="ctr"/>
            <a:lstStyle/>
            <a:p>
              <a:pPr marL="171450" indent="-171450">
                <a:spcBef>
                  <a:spcPts val="1200"/>
                </a:spcBef>
                <a:buFont typeface="Arial" pitchFamily="34" charset="0"/>
                <a:buChar char="•"/>
                <a:defRPr/>
              </a:pPr>
              <a:r>
                <a:rPr lang="en-US" sz="1600" dirty="0" smtClean="0">
                  <a:solidFill>
                    <a:srgbClr val="666869"/>
                  </a:solidFill>
                </a:rPr>
                <a:t>Identify information </a:t>
              </a:r>
              <a:r>
                <a:rPr lang="en-US" sz="1600" dirty="0">
                  <a:solidFill>
                    <a:srgbClr val="666869"/>
                  </a:solidFill>
                </a:rPr>
                <a:t>exchanges where NIEM can provide the most value to the </a:t>
              </a:r>
              <a:r>
                <a:rPr lang="en-US" sz="1600" dirty="0" smtClean="0">
                  <a:solidFill>
                    <a:srgbClr val="666869"/>
                  </a:solidFill>
                </a:rPr>
                <a:t>organization.</a:t>
              </a:r>
              <a:endParaRPr lang="en-US" sz="1600" dirty="0">
                <a:solidFill>
                  <a:srgbClr val="666869"/>
                </a:solidFill>
              </a:endParaRPr>
            </a:p>
            <a:p>
              <a:pPr marL="171450" indent="-171450">
                <a:spcBef>
                  <a:spcPts val="600"/>
                </a:spcBef>
                <a:buFont typeface="Arial" pitchFamily="34" charset="0"/>
                <a:buChar char="•"/>
                <a:defRPr/>
              </a:pPr>
              <a:r>
                <a:rPr lang="en-US" sz="1600" dirty="0" smtClean="0">
                  <a:solidFill>
                    <a:srgbClr val="666869"/>
                  </a:solidFill>
                </a:rPr>
                <a:t>Develop a tailored action </a:t>
              </a:r>
              <a:r>
                <a:rPr lang="en-US" sz="1600" dirty="0">
                  <a:solidFill>
                    <a:srgbClr val="666869"/>
                  </a:solidFill>
                </a:rPr>
                <a:t>plan outlining how the </a:t>
              </a:r>
              <a:r>
                <a:rPr lang="en-US" sz="1600" dirty="0" smtClean="0">
                  <a:solidFill>
                    <a:srgbClr val="666869"/>
                  </a:solidFill>
                </a:rPr>
                <a:t>organization can </a:t>
              </a:r>
              <a:r>
                <a:rPr lang="en-US" sz="1600" dirty="0">
                  <a:solidFill>
                    <a:srgbClr val="666869"/>
                  </a:solidFill>
                </a:rPr>
                <a:t>adopt and sustainably use NIEM for </a:t>
              </a:r>
              <a:r>
                <a:rPr lang="en-US" sz="1600" dirty="0" smtClean="0">
                  <a:solidFill>
                    <a:srgbClr val="666869"/>
                  </a:solidFill>
                </a:rPr>
                <a:t>information exchange</a:t>
              </a:r>
              <a:r>
                <a:rPr lang="en-US" sz="1600" dirty="0">
                  <a:solidFill>
                    <a:srgbClr val="666869"/>
                  </a:solidFill>
                </a:rPr>
                <a:t>.</a:t>
              </a:r>
            </a:p>
          </p:txBody>
        </p:sp>
        <p:sp>
          <p:nvSpPr>
            <p:cNvPr id="10" name="Rectangle 9"/>
            <p:cNvSpPr/>
            <p:nvPr/>
          </p:nvSpPr>
          <p:spPr>
            <a:xfrm>
              <a:off x="2415119" y="2199241"/>
              <a:ext cx="554611" cy="1825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accent5">
                      <a:lumMod val="50000"/>
                    </a:schemeClr>
                  </a:solidFill>
                  <a:cs typeface="Arial" pitchFamily="34" charset="0"/>
                </a:rPr>
                <a:t>Results</a:t>
              </a:r>
            </a:p>
          </p:txBody>
        </p:sp>
      </p:grpSp>
      <p:sp>
        <p:nvSpPr>
          <p:cNvPr id="20" name="Right Arrow 19"/>
          <p:cNvSpPr/>
          <p:nvPr/>
        </p:nvSpPr>
        <p:spPr>
          <a:xfrm>
            <a:off x="2847181" y="2833820"/>
            <a:ext cx="411162" cy="273050"/>
          </a:xfrm>
          <a:prstGeom prst="rightArrow">
            <a:avLst/>
          </a:prstGeom>
          <a:solidFill>
            <a:schemeClr val="accent5">
              <a:lumMod val="50000"/>
            </a:schemeClr>
          </a:solidFill>
          <a:ln w="19050">
            <a:solidFill>
              <a:srgbClr val="0079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1" name="Right Arrow 20"/>
          <p:cNvSpPr/>
          <p:nvPr/>
        </p:nvSpPr>
        <p:spPr>
          <a:xfrm>
            <a:off x="5838190" y="2833820"/>
            <a:ext cx="430213" cy="273050"/>
          </a:xfrm>
          <a:prstGeom prst="rightArrow">
            <a:avLst/>
          </a:prstGeom>
          <a:solidFill>
            <a:schemeClr val="accent5">
              <a:lumMod val="50000"/>
            </a:schemeClr>
          </a:solidFill>
          <a:ln w="19050">
            <a:solidFill>
              <a:srgbClr val="0079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b="1">
              <a:cs typeface="Arial" pitchFamily="34" charset="0"/>
            </a:endParaRPr>
          </a:p>
        </p:txBody>
      </p:sp>
      <p:sp>
        <p:nvSpPr>
          <p:cNvPr id="23" name="Rectangle 22"/>
          <p:cNvSpPr/>
          <p:nvPr/>
        </p:nvSpPr>
        <p:spPr>
          <a:xfrm>
            <a:off x="339816" y="986824"/>
            <a:ext cx="5928587" cy="923330"/>
          </a:xfrm>
          <a:prstGeom prst="rect">
            <a:avLst/>
          </a:prstGeom>
        </p:spPr>
        <p:txBody>
          <a:bodyPr wrap="square">
            <a:spAutoFit/>
          </a:bodyPr>
          <a:lstStyle/>
          <a:p>
            <a:r>
              <a:rPr lang="en-US" b="1" dirty="0" smtClean="0">
                <a:solidFill>
                  <a:srgbClr val="1F497D"/>
                </a:solidFill>
              </a:rPr>
              <a:t>NIEM Engagement Process</a:t>
            </a:r>
          </a:p>
          <a:p>
            <a:r>
              <a:rPr lang="en-US" dirty="0" smtClean="0">
                <a:solidFill>
                  <a:schemeClr val="accent5">
                    <a:lumMod val="50000"/>
                  </a:schemeClr>
                </a:solidFill>
              </a:rPr>
              <a:t>The </a:t>
            </a:r>
            <a:r>
              <a:rPr lang="en-US" dirty="0">
                <a:solidFill>
                  <a:schemeClr val="accent5">
                    <a:lumMod val="50000"/>
                  </a:schemeClr>
                </a:solidFill>
              </a:rPr>
              <a:t>engagement process is a self-service model that includes tools and methods for organizations to:  </a:t>
            </a:r>
          </a:p>
        </p:txBody>
      </p:sp>
      <p:sp>
        <p:nvSpPr>
          <p:cNvPr id="34" name="Rounded Rectangle 33"/>
          <p:cNvSpPr/>
          <p:nvPr/>
        </p:nvSpPr>
        <p:spPr bwMode="auto">
          <a:xfrm>
            <a:off x="381125" y="5393573"/>
            <a:ext cx="8381876" cy="632693"/>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lstStyle/>
          <a:p>
            <a:pPr lvl="0" algn="ctr" defTabSz="966612"/>
            <a:r>
              <a:rPr lang="en-US" sz="1200" dirty="0">
                <a:solidFill>
                  <a:srgbClr val="666869"/>
                </a:solidFill>
                <a:latin typeface="Arial"/>
                <a:cs typeface="Arial"/>
              </a:rPr>
              <a:t>For more information on the NIEM Engagement </a:t>
            </a:r>
            <a:r>
              <a:rPr lang="en-US" sz="1200" dirty="0" smtClean="0">
                <a:solidFill>
                  <a:srgbClr val="666869"/>
                </a:solidFill>
                <a:latin typeface="Arial"/>
                <a:cs typeface="Arial"/>
              </a:rPr>
              <a:t>Process, </a:t>
            </a:r>
            <a:r>
              <a:rPr lang="en-US" sz="1200" dirty="0">
                <a:solidFill>
                  <a:srgbClr val="666869"/>
                </a:solidFill>
                <a:latin typeface="Arial"/>
                <a:cs typeface="Arial"/>
              </a:rPr>
              <a:t>please visit </a:t>
            </a:r>
            <a:r>
              <a:rPr lang="en-US" sz="1200" b="1" u="sng" dirty="0" smtClean="0">
                <a:solidFill>
                  <a:srgbClr val="0070C0"/>
                </a:solidFill>
                <a:latin typeface="Arial"/>
                <a:cs typeface="Arial"/>
              </a:rPr>
              <a:t>NIEM.gov/</a:t>
            </a:r>
            <a:r>
              <a:rPr lang="en-US" sz="1200" b="1" u="sng" dirty="0" err="1" smtClean="0">
                <a:solidFill>
                  <a:srgbClr val="0070C0"/>
                </a:solidFill>
                <a:latin typeface="Arial"/>
                <a:cs typeface="Arial"/>
              </a:rPr>
              <a:t>roadmaptoadoption</a:t>
            </a:r>
            <a:r>
              <a:rPr lang="en-US" sz="1200" b="1" u="sng" dirty="0" smtClean="0">
                <a:solidFill>
                  <a:srgbClr val="0070C0"/>
                </a:solidFill>
                <a:latin typeface="Arial"/>
                <a:cs typeface="Arial"/>
              </a:rPr>
              <a:t>.</a:t>
            </a:r>
            <a:endParaRPr lang="en-US" sz="1200" b="1" u="sng" dirty="0">
              <a:solidFill>
                <a:srgbClr val="0070C0"/>
              </a:solidFill>
              <a:latin typeface="Arial"/>
              <a:cs typeface="Arial"/>
            </a:endParaRPr>
          </a:p>
        </p:txBody>
      </p:sp>
      <p:grpSp>
        <p:nvGrpSpPr>
          <p:cNvPr id="38" name="Group 37"/>
          <p:cNvGrpSpPr/>
          <p:nvPr/>
        </p:nvGrpSpPr>
        <p:grpSpPr>
          <a:xfrm>
            <a:off x="7407343" y="730894"/>
            <a:ext cx="1235427" cy="143483"/>
            <a:chOff x="3462929" y="4029126"/>
            <a:chExt cx="1696889" cy="197077"/>
          </a:xfrm>
        </p:grpSpPr>
        <p:cxnSp>
          <p:nvCxnSpPr>
            <p:cNvPr id="39" name="Straight Connector 38"/>
            <p:cNvCxnSpPr>
              <a:endCxn id="4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7" name="Slide Number Placeholder 16"/>
          <p:cNvSpPr>
            <a:spLocks noGrp="1"/>
          </p:cNvSpPr>
          <p:nvPr>
            <p:ph type="sldNum" sz="quarter" idx="4"/>
          </p:nvPr>
        </p:nvSpPr>
        <p:spPr/>
        <p:txBody>
          <a:bodyPr/>
          <a:lstStyle/>
          <a:p>
            <a:fld id="{6E6030FC-FB78-5E4D-92EA-5D9433591EA9}" type="slidenum">
              <a:rPr lang="en-US" smtClean="0"/>
              <a:pPr/>
              <a:t>36</a:t>
            </a:fld>
            <a:endParaRPr lang="en-US" dirty="0"/>
          </a:p>
        </p:txBody>
      </p:sp>
    </p:spTree>
    <p:extLst>
      <p:ext uri="{BB962C8B-B14F-4D97-AF65-F5344CB8AC3E}">
        <p14:creationId xmlns:p14="http://schemas.microsoft.com/office/powerpoint/2010/main" val="1230505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323849" y="1131629"/>
            <a:ext cx="8318921" cy="1593850"/>
          </a:xfrm>
        </p:spPr>
        <p:txBody>
          <a:bodyPr/>
          <a:lstStyle/>
          <a:p>
            <a:r>
              <a:rPr lang="en-US" sz="2300" dirty="0">
                <a:solidFill>
                  <a:srgbClr val="646769"/>
                </a:solidFill>
                <a:latin typeface="Arial" charset="0"/>
              </a:rPr>
              <a:t>This course should </a:t>
            </a:r>
            <a:r>
              <a:rPr lang="en-US" sz="2300" dirty="0" smtClean="0">
                <a:solidFill>
                  <a:srgbClr val="646769"/>
                </a:solidFill>
                <a:latin typeface="Arial" charset="0"/>
              </a:rPr>
              <a:t>now provide </a:t>
            </a:r>
            <a:r>
              <a:rPr lang="en-US" sz="2300" dirty="0">
                <a:solidFill>
                  <a:srgbClr val="646769"/>
                </a:solidFill>
                <a:latin typeface="Arial" charset="0"/>
              </a:rPr>
              <a:t>you with a better understanding of the National Information Exchange Model (NIEM). </a:t>
            </a:r>
          </a:p>
        </p:txBody>
      </p:sp>
      <p:cxnSp>
        <p:nvCxnSpPr>
          <p:cNvPr id="10" name="Straight Connector 9"/>
          <p:cNvCxnSpPr/>
          <p:nvPr/>
        </p:nvCxnSpPr>
        <p:spPr>
          <a:xfrm>
            <a:off x="388938" y="2604599"/>
            <a:ext cx="8362950"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323850" y="3027215"/>
            <a:ext cx="8362950" cy="2584450"/>
          </a:xfrm>
          <a:prstGeom prst="rect">
            <a:avLst/>
          </a:prstGeom>
        </p:spPr>
        <p:txBody>
          <a:bodyPr>
            <a:normAutofit/>
          </a:bodyPr>
          <a:lst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defRPr/>
            </a:pPr>
            <a:r>
              <a:rPr lang="en-US" b="1" dirty="0" smtClean="0">
                <a:solidFill>
                  <a:srgbClr val="1F497D"/>
                </a:solidFill>
              </a:rPr>
              <a:t>You should now be able to:</a:t>
            </a:r>
          </a:p>
          <a:p>
            <a:pPr>
              <a:spcBef>
                <a:spcPts val="1032"/>
              </a:spcBef>
              <a:defRPr/>
            </a:pPr>
            <a:r>
              <a:rPr lang="en-US" sz="1800" dirty="0">
                <a:solidFill>
                  <a:srgbClr val="646769"/>
                </a:solidFill>
              </a:rPr>
              <a:t>Understand how NIEM works</a:t>
            </a:r>
          </a:p>
          <a:p>
            <a:pPr>
              <a:spcBef>
                <a:spcPts val="1032"/>
              </a:spcBef>
              <a:defRPr/>
            </a:pPr>
            <a:r>
              <a:rPr lang="en-US" sz="1800" dirty="0">
                <a:solidFill>
                  <a:srgbClr val="646769"/>
                </a:solidFill>
              </a:rPr>
              <a:t>Understand the history of NIEM</a:t>
            </a:r>
          </a:p>
          <a:p>
            <a:pPr>
              <a:spcBef>
                <a:spcPts val="1032"/>
              </a:spcBef>
              <a:defRPr/>
            </a:pPr>
            <a:r>
              <a:rPr lang="en-US" sz="1800" dirty="0">
                <a:solidFill>
                  <a:srgbClr val="646769"/>
                </a:solidFill>
              </a:rPr>
              <a:t>Identify the benefits and impacts of NIEM</a:t>
            </a:r>
          </a:p>
          <a:p>
            <a:pPr>
              <a:spcBef>
                <a:spcPts val="1032"/>
              </a:spcBef>
              <a:defRPr/>
            </a:pPr>
            <a:r>
              <a:rPr lang="en-US" sz="1800" dirty="0">
                <a:solidFill>
                  <a:srgbClr val="646769"/>
                </a:solidFill>
              </a:rPr>
              <a:t>Understand </a:t>
            </a:r>
            <a:r>
              <a:rPr lang="en-US" sz="1800" dirty="0" smtClean="0">
                <a:solidFill>
                  <a:srgbClr val="646769"/>
                </a:solidFill>
              </a:rPr>
              <a:t>NIEM’s </a:t>
            </a:r>
            <a:r>
              <a:rPr lang="en-US" sz="1800" dirty="0">
                <a:solidFill>
                  <a:srgbClr val="646769"/>
                </a:solidFill>
              </a:rPr>
              <a:t>governance structure</a:t>
            </a:r>
          </a:p>
          <a:p>
            <a:pPr marL="0" indent="0">
              <a:spcBef>
                <a:spcPts val="1032"/>
              </a:spcBef>
              <a:buNone/>
              <a:defRPr/>
            </a:pPr>
            <a:endParaRPr lang="en-US" sz="1800" dirty="0">
              <a:solidFill>
                <a:srgbClr val="646769"/>
              </a:solidFill>
            </a:endParaRPr>
          </a:p>
        </p:txBody>
      </p:sp>
      <p:sp>
        <p:nvSpPr>
          <p:cNvPr id="3" name="Title 2"/>
          <p:cNvSpPr>
            <a:spLocks noGrp="1"/>
          </p:cNvSpPr>
          <p:nvPr>
            <p:ph type="title"/>
          </p:nvPr>
        </p:nvSpPr>
        <p:spPr/>
        <p:txBody>
          <a:bodyPr/>
          <a:lstStyle/>
          <a:p>
            <a:r>
              <a:rPr lang="en-US" dirty="0" smtClean="0"/>
              <a:t>Niem 100 learning recap</a:t>
            </a:r>
            <a:endParaRPr lang="en-US" dirty="0"/>
          </a:p>
        </p:txBody>
      </p:sp>
      <p:grpSp>
        <p:nvGrpSpPr>
          <p:cNvPr id="13" name="Group 12"/>
          <p:cNvGrpSpPr/>
          <p:nvPr/>
        </p:nvGrpSpPr>
        <p:grpSpPr>
          <a:xfrm>
            <a:off x="7407343" y="730894"/>
            <a:ext cx="1235427" cy="143483"/>
            <a:chOff x="3462929" y="4029126"/>
            <a:chExt cx="1696889" cy="197077"/>
          </a:xfrm>
        </p:grpSpPr>
        <p:cxnSp>
          <p:nvCxnSpPr>
            <p:cNvPr id="14" name="Straight Connector 13"/>
            <p:cNvCxnSpPr>
              <a:endCxn id="19"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Slide Number Placeholder 6"/>
          <p:cNvSpPr>
            <a:spLocks noGrp="1"/>
          </p:cNvSpPr>
          <p:nvPr>
            <p:ph type="sldNum" sz="quarter" idx="4"/>
          </p:nvPr>
        </p:nvSpPr>
        <p:spPr/>
        <p:txBody>
          <a:bodyPr/>
          <a:lstStyle/>
          <a:p>
            <a:fld id="{6E6030FC-FB78-5E4D-92EA-5D9433591EA9}" type="slidenum">
              <a:rPr lang="en-US" smtClean="0"/>
              <a:pPr/>
              <a:t>37</a:t>
            </a:fld>
            <a:endParaRPr lang="en-US" dirty="0"/>
          </a:p>
        </p:txBody>
      </p:sp>
    </p:spTree>
    <p:extLst>
      <p:ext uri="{BB962C8B-B14F-4D97-AF65-F5344CB8AC3E}">
        <p14:creationId xmlns:p14="http://schemas.microsoft.com/office/powerpoint/2010/main" val="37787807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54" y="131380"/>
            <a:ext cx="6805446" cy="472966"/>
          </a:xfrm>
        </p:spPr>
        <p:txBody>
          <a:bodyPr>
            <a:noAutofit/>
          </a:bodyPr>
          <a:lstStyle/>
          <a:p>
            <a:r>
              <a:rPr lang="en-US" dirty="0" smtClean="0">
                <a:latin typeface="+mj-lt"/>
              </a:rPr>
              <a:t>For More on NIEM, Please visit</a:t>
            </a:r>
            <a:endParaRPr lang="en-US" dirty="0">
              <a:latin typeface="+mj-lt"/>
            </a:endParaRPr>
          </a:p>
        </p:txBody>
      </p:sp>
      <p:sp>
        <p:nvSpPr>
          <p:cNvPr id="5" name="Content Placeholder 2"/>
          <p:cNvSpPr txBox="1">
            <a:spLocks/>
          </p:cNvSpPr>
          <p:nvPr/>
        </p:nvSpPr>
        <p:spPr>
          <a:xfrm>
            <a:off x="0" y="2804160"/>
            <a:ext cx="9143999" cy="3090393"/>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1pPr>
            <a:lvl2pPr marL="4572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2pPr>
            <a:lvl3pPr marL="9144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3pPr>
            <a:lvl4pPr marL="13716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4pPr>
            <a:lvl5pPr marL="1828800" indent="0" algn="l" defTabSz="457200" rtl="0" eaLnBrk="1" latinLnBrk="0" hangingPunct="1">
              <a:spcBef>
                <a:spcPct val="20000"/>
              </a:spcBef>
              <a:buClr>
                <a:schemeClr val="tx2"/>
              </a:buClr>
              <a:buFont typeface="Arial"/>
              <a:buNone/>
              <a:defRPr sz="2000" kern="1200">
                <a:solidFill>
                  <a:schemeClr val="tx1">
                    <a:lumMod val="7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t>Website</a:t>
            </a:r>
            <a:r>
              <a:rPr lang="en-US" dirty="0"/>
              <a:t> </a:t>
            </a:r>
            <a:r>
              <a:rPr lang="en-US" dirty="0" smtClean="0"/>
              <a:t>at </a:t>
            </a:r>
            <a:r>
              <a:rPr lang="en-US" u="sng" dirty="0" err="1">
                <a:solidFill>
                  <a:srgbClr val="1F497D"/>
                </a:solidFill>
              </a:rPr>
              <a:t>www.NIEM.gov</a:t>
            </a:r>
            <a:endParaRPr lang="en-US" u="sng" dirty="0">
              <a:solidFill>
                <a:srgbClr val="1F497D"/>
              </a:solidFill>
            </a:endParaRPr>
          </a:p>
          <a:p>
            <a:pPr algn="ctr"/>
            <a:endParaRPr lang="en-US" b="1" dirty="0"/>
          </a:p>
          <a:p>
            <a:pPr algn="ctr"/>
            <a:r>
              <a:rPr lang="en-US" b="1" dirty="0"/>
              <a:t>Twitter </a:t>
            </a:r>
            <a:r>
              <a:rPr lang="en-US" dirty="0" smtClean="0"/>
              <a:t>at </a:t>
            </a:r>
            <a:r>
              <a:rPr lang="en-US" u="sng" dirty="0" err="1">
                <a:solidFill>
                  <a:srgbClr val="1F497D"/>
                </a:solidFill>
              </a:rPr>
              <a:t>www.twitter.com</a:t>
            </a:r>
            <a:r>
              <a:rPr lang="en-US" u="sng" dirty="0">
                <a:solidFill>
                  <a:srgbClr val="1F497D"/>
                </a:solidFill>
              </a:rPr>
              <a:t>/</a:t>
            </a:r>
            <a:r>
              <a:rPr lang="en-US" u="sng" dirty="0" err="1">
                <a:solidFill>
                  <a:srgbClr val="1F497D"/>
                </a:solidFill>
              </a:rPr>
              <a:t>NIEMExecDir</a:t>
            </a:r>
            <a:endParaRPr lang="en-US" u="sng" dirty="0">
              <a:solidFill>
                <a:srgbClr val="1F497D"/>
              </a:solidFill>
            </a:endParaRPr>
          </a:p>
          <a:p>
            <a:pPr algn="ctr"/>
            <a:endParaRPr lang="en-US" dirty="0"/>
          </a:p>
          <a:p>
            <a:pPr algn="ctr"/>
            <a:r>
              <a:rPr lang="en-US" b="1" dirty="0"/>
              <a:t>YouTube</a:t>
            </a:r>
            <a:r>
              <a:rPr lang="en-US" dirty="0"/>
              <a:t> </a:t>
            </a:r>
            <a:r>
              <a:rPr lang="en-US" dirty="0" smtClean="0"/>
              <a:t>at </a:t>
            </a:r>
            <a:r>
              <a:rPr lang="en-US" u="sng" dirty="0" err="1">
                <a:solidFill>
                  <a:srgbClr val="1F497D"/>
                </a:solidFill>
              </a:rPr>
              <a:t>www.YouTube.com</a:t>
            </a:r>
            <a:r>
              <a:rPr lang="en-US" u="sng" dirty="0">
                <a:solidFill>
                  <a:srgbClr val="1F497D"/>
                </a:solidFill>
              </a:rPr>
              <a:t>/</a:t>
            </a:r>
            <a:r>
              <a:rPr lang="en-US" u="sng" dirty="0" err="1">
                <a:solidFill>
                  <a:srgbClr val="1F497D"/>
                </a:solidFill>
              </a:rPr>
              <a:t>NIEMConnects</a:t>
            </a:r>
            <a:endParaRPr lang="en-US" u="sng" dirty="0">
              <a:solidFill>
                <a:srgbClr val="1F497D"/>
              </a:solidFill>
            </a:endParaRPr>
          </a:p>
          <a:p>
            <a:pPr algn="ctr"/>
            <a:endParaRPr lang="en-US" dirty="0"/>
          </a:p>
          <a:p>
            <a:pPr algn="ctr"/>
            <a:r>
              <a:rPr lang="en-US" b="1" dirty="0"/>
              <a:t>LinkedIn</a:t>
            </a:r>
            <a:r>
              <a:rPr lang="en-US" dirty="0"/>
              <a:t> </a:t>
            </a:r>
            <a:r>
              <a:rPr lang="en-US" dirty="0" smtClean="0"/>
              <a:t>at </a:t>
            </a:r>
            <a:r>
              <a:rPr lang="en-US" u="sng" dirty="0">
                <a:solidFill>
                  <a:srgbClr val="1F497D"/>
                </a:solidFill>
              </a:rPr>
              <a:t>http://</a:t>
            </a:r>
            <a:r>
              <a:rPr lang="en-US" u="sng" dirty="0" err="1">
                <a:solidFill>
                  <a:srgbClr val="1F497D"/>
                </a:solidFill>
              </a:rPr>
              <a:t>www.linkedin.com</a:t>
            </a:r>
            <a:r>
              <a:rPr lang="en-US" u="sng" dirty="0">
                <a:solidFill>
                  <a:srgbClr val="1F497D"/>
                </a:solidFill>
              </a:rPr>
              <a:t>/</a:t>
            </a:r>
            <a:r>
              <a:rPr lang="en-US" u="sng" dirty="0" err="1">
                <a:solidFill>
                  <a:srgbClr val="1F497D"/>
                </a:solidFill>
              </a:rPr>
              <a:t>groups?gid</a:t>
            </a:r>
            <a:r>
              <a:rPr lang="en-US" u="sng" dirty="0">
                <a:solidFill>
                  <a:srgbClr val="1F497D"/>
                </a:solidFill>
              </a:rPr>
              <a:t>=1903175</a:t>
            </a:r>
          </a:p>
          <a:p>
            <a:pPr algn="ctr"/>
            <a:endParaRPr lang="en-US" u="sng" dirty="0">
              <a:solidFill>
                <a:srgbClr val="1F497D"/>
              </a:solidFill>
            </a:endParaRPr>
          </a:p>
        </p:txBody>
      </p:sp>
      <p:sp>
        <p:nvSpPr>
          <p:cNvPr id="7" name="Oval 6"/>
          <p:cNvSpPr/>
          <p:nvPr/>
        </p:nvSpPr>
        <p:spPr>
          <a:xfrm>
            <a:off x="3785652" y="1118665"/>
            <a:ext cx="1439565" cy="1439565"/>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800" b="1" i="1">
                <a:latin typeface="Georgia"/>
                <a:cs typeface="Georgia"/>
              </a:rPr>
              <a:t>i</a:t>
            </a:r>
          </a:p>
        </p:txBody>
      </p:sp>
      <p:grpSp>
        <p:nvGrpSpPr>
          <p:cNvPr id="9" name="Group 8"/>
          <p:cNvGrpSpPr/>
          <p:nvPr/>
        </p:nvGrpSpPr>
        <p:grpSpPr>
          <a:xfrm>
            <a:off x="7407343" y="730894"/>
            <a:ext cx="1235427" cy="143483"/>
            <a:chOff x="3462929" y="4029126"/>
            <a:chExt cx="1696889" cy="197077"/>
          </a:xfrm>
        </p:grpSpPr>
        <p:cxnSp>
          <p:nvCxnSpPr>
            <p:cNvPr id="10" name="Straight Connector 9"/>
            <p:cNvCxnSpPr>
              <a:endCxn id="1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Slide Number Placeholder 3"/>
          <p:cNvSpPr>
            <a:spLocks noGrp="1"/>
          </p:cNvSpPr>
          <p:nvPr>
            <p:ph type="sldNum" sz="quarter" idx="4"/>
          </p:nvPr>
        </p:nvSpPr>
        <p:spPr>
          <a:xfrm>
            <a:off x="6553200" y="6312202"/>
            <a:ext cx="2133600" cy="365125"/>
          </a:xfrm>
        </p:spPr>
        <p:txBody>
          <a:bodyPr/>
          <a:lstStyle/>
          <a:p>
            <a:fld id="{DE814A3B-586F-6741-A578-6A3C03C31D10}" type="slidenum">
              <a:rPr lang="en-US" smtClean="0"/>
              <a:pPr/>
              <a:t>38</a:t>
            </a:fld>
            <a:endParaRPr lang="en-US" dirty="0"/>
          </a:p>
        </p:txBody>
      </p:sp>
    </p:spTree>
    <p:extLst>
      <p:ext uri="{BB962C8B-B14F-4D97-AF65-F5344CB8AC3E}">
        <p14:creationId xmlns:p14="http://schemas.microsoft.com/office/powerpoint/2010/main" val="3096442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E814A3B-586F-6741-A578-6A3C03C31D10}" type="slidenum">
              <a:rPr lang="en-US" smtClean="0"/>
              <a:pPr/>
              <a:t>39</a:t>
            </a:fld>
            <a:endParaRPr lang="en-US" dirty="0"/>
          </a:p>
        </p:txBody>
      </p:sp>
      <p:sp>
        <p:nvSpPr>
          <p:cNvPr id="2" name="Title 1"/>
          <p:cNvSpPr>
            <a:spLocks noGrp="1"/>
          </p:cNvSpPr>
          <p:nvPr>
            <p:ph type="title"/>
          </p:nvPr>
        </p:nvSpPr>
        <p:spPr>
          <a:xfrm>
            <a:off x="255754" y="263460"/>
            <a:ext cx="6646041" cy="472966"/>
          </a:xfrm>
        </p:spPr>
        <p:txBody>
          <a:bodyPr>
            <a:normAutofit fontScale="90000"/>
          </a:bodyPr>
          <a:lstStyle/>
          <a:p>
            <a:r>
              <a:rPr lang="en-US" sz="2800" dirty="0"/>
              <a:t>Additional NIEM training for you </a:t>
            </a:r>
            <a:br>
              <a:rPr lang="en-US" sz="2800" dirty="0"/>
            </a:br>
            <a:r>
              <a:rPr lang="en-US" sz="2800" dirty="0"/>
              <a:t>or your organization</a:t>
            </a:r>
            <a:br>
              <a:rPr lang="en-US" sz="2800" dirty="0"/>
            </a:b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093289"/>
              </p:ext>
            </p:extLst>
          </p:nvPr>
        </p:nvGraphicFramePr>
        <p:xfrm>
          <a:off x="197498" y="1739451"/>
          <a:ext cx="8285164" cy="2573384"/>
        </p:xfrm>
        <a:graphic>
          <a:graphicData uri="http://schemas.openxmlformats.org/drawingml/2006/table">
            <a:tbl>
              <a:tblPr firstRow="1" bandRow="1">
                <a:tableStyleId>{E8034E78-7F5D-4C2E-B375-FC64B27BC917}</a:tableStyleId>
              </a:tblPr>
              <a:tblGrid>
                <a:gridCol w="1582356"/>
                <a:gridCol w="957544"/>
                <a:gridCol w="957544"/>
                <a:gridCol w="957544"/>
                <a:gridCol w="957544"/>
                <a:gridCol w="957544"/>
                <a:gridCol w="957544"/>
                <a:gridCol w="957544"/>
              </a:tblGrid>
              <a:tr h="472410">
                <a:tc>
                  <a:txBody>
                    <a:bodyPr/>
                    <a:lstStyle/>
                    <a:p>
                      <a:pPr marL="0" algn="ctr"/>
                      <a:endParaRPr lang="en-US" sz="2500" dirty="0">
                        <a:latin typeface="+mj-lt"/>
                        <a:cs typeface="!PaulMaul"/>
                      </a:endParaRPr>
                    </a:p>
                  </a:txBody>
                  <a:tcPr marL="91437" marR="91437" marT="45713" marB="45713" anchor="ctr">
                    <a:lnL w="28575" cap="flat" cmpd="sng" algn="ctr">
                      <a:noFill/>
                      <a:prstDash val="solid"/>
                      <a:round/>
                      <a:headEnd type="none" w="med" len="med"/>
                      <a:tailEnd type="none" w="med" len="med"/>
                    </a:lnL>
                    <a:lnR w="28575" cap="flat" cmpd="sng" algn="ctr">
                      <a:solidFill>
                        <a:srgbClr val="D0D0D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D0D0D0"/>
                      </a:solidFill>
                      <a:prstDash val="solid"/>
                      <a:round/>
                      <a:headEnd type="none" w="med" len="med"/>
                      <a:tailEnd type="none" w="med" len="med"/>
                    </a:lnB>
                    <a:noFill/>
                  </a:tcPr>
                </a:tc>
                <a:tc>
                  <a:txBody>
                    <a:bodyPr/>
                    <a:lstStyle/>
                    <a:p>
                      <a:pPr marL="0" algn="ctr"/>
                      <a:r>
                        <a:rPr lang="en-US" sz="1200" dirty="0" smtClean="0">
                          <a:latin typeface="+mj-lt"/>
                          <a:cs typeface="!PaulMaul"/>
                        </a:rPr>
                        <a:t>NIEM 100</a:t>
                      </a:r>
                      <a:endParaRPr lang="en-US" sz="1200" dirty="0">
                        <a:latin typeface="+mj-lt"/>
                        <a:cs typeface="!PaulMaul"/>
                      </a:endParaRPr>
                    </a:p>
                  </a:txBody>
                  <a:tcPr marL="91437" marR="91437" marT="45713" marB="45713" anchor="ctr">
                    <a:lnL w="28575" cap="flat" cmpd="sng" algn="ctr">
                      <a:solidFill>
                        <a:srgbClr val="D0D0D0"/>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101</a:t>
                      </a:r>
                      <a:endParaRPr lang="en-US" sz="1200" dirty="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algn="ctr"/>
                      <a:r>
                        <a:rPr lang="en-US" sz="1200" dirty="0" smtClean="0">
                          <a:latin typeface="Arial"/>
                          <a:cs typeface="Arial"/>
                        </a:rPr>
                        <a:t>NIEM</a:t>
                      </a:r>
                      <a:r>
                        <a:rPr lang="en-US" sz="1200" baseline="0" dirty="0" smtClean="0">
                          <a:latin typeface="Arial"/>
                          <a:cs typeface="Arial"/>
                        </a:rPr>
                        <a:t> 200</a:t>
                      </a:r>
                      <a:endParaRPr lang="en-US" sz="1200" dirty="0" smtClean="0">
                        <a:latin typeface="Arial"/>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300</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301</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302</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Arial"/>
                          <a:ea typeface="+mn-ea"/>
                          <a:cs typeface="Arial"/>
                        </a:rPr>
                        <a:t>NIEM</a:t>
                      </a:r>
                      <a:r>
                        <a:rPr lang="en-US" sz="1200" b="1" kern="1200" baseline="0" dirty="0" smtClean="0">
                          <a:solidFill>
                            <a:schemeClr val="lt1"/>
                          </a:solidFill>
                          <a:latin typeface="Arial"/>
                          <a:ea typeface="+mn-ea"/>
                          <a:cs typeface="Arial"/>
                        </a:rPr>
                        <a:t> 303</a:t>
                      </a:r>
                      <a:endParaRPr lang="en-US" sz="1200" b="1" kern="1200" dirty="0" smtClean="0">
                        <a:solidFill>
                          <a:schemeClr val="lt1"/>
                        </a:solidFill>
                        <a:latin typeface="Arial"/>
                        <a:ea typeface="+mn-ea"/>
                        <a:cs typeface="Arial"/>
                      </a:endParaRPr>
                    </a:p>
                  </a:txBody>
                  <a:tcPr marL="91437" marR="91437" marT="45713" marB="45713"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prstClr val="white">
                          <a:lumMod val="85000"/>
                        </a:prstClr>
                      </a:solidFill>
                      <a:prstDash val="solid"/>
                      <a:round/>
                      <a:headEnd type="none" w="med" len="med"/>
                      <a:tailEnd type="none" w="med" len="med"/>
                    </a:lnT>
                    <a:gradFill flip="none" rotWithShape="1">
                      <a:gsLst>
                        <a:gs pos="1000">
                          <a:schemeClr val="tx2">
                            <a:lumMod val="75000"/>
                          </a:schemeClr>
                        </a:gs>
                        <a:gs pos="100000">
                          <a:schemeClr val="tx2">
                            <a:lumMod val="60000"/>
                            <a:lumOff val="40000"/>
                          </a:schemeClr>
                        </a:gs>
                      </a:gsLst>
                      <a:lin ang="16200000" scaled="0"/>
                      <a:tileRect/>
                    </a:gradFill>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Executive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T w="28575" cap="flat" cmpd="sng" algn="ctr">
                      <a:solidFill>
                        <a:srgbClr val="D0D0D0"/>
                      </a:solidFill>
                      <a:prstDash val="solid"/>
                      <a:round/>
                      <a:headEnd type="none" w="med" len="med"/>
                      <a:tailEnd type="none" w="med" len="med"/>
                    </a:lnT>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48598">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Program and</a:t>
                      </a:r>
                      <a:r>
                        <a:rPr lang="en-US" sz="1200" b="1" baseline="0" dirty="0" smtClean="0">
                          <a:solidFill>
                            <a:srgbClr val="666869"/>
                          </a:solidFill>
                          <a:latin typeface="Arial" pitchFamily="34" charset="0"/>
                          <a:cs typeface="Arial" pitchFamily="34" charset="0"/>
                        </a:rPr>
                        <a:t> Project Managers</a:t>
                      </a:r>
                      <a:endParaRPr lang="en-US" sz="12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Architects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tcPr>
                </a:tc>
              </a:tr>
              <a:tr h="501865">
                <a:tc>
                  <a:txBody>
                    <a:bodyPr/>
                    <a:lstStyle/>
                    <a:p>
                      <a:pPr algn="ctr" fontAlgn="auto">
                        <a:spcBef>
                          <a:spcPts val="0"/>
                        </a:spcBef>
                        <a:spcAft>
                          <a:spcPts val="0"/>
                        </a:spcAft>
                        <a:defRPr/>
                      </a:pPr>
                      <a:r>
                        <a:rPr lang="en-US" sz="1200" b="1" dirty="0" smtClean="0">
                          <a:solidFill>
                            <a:srgbClr val="666869"/>
                          </a:solidFill>
                          <a:latin typeface="Arial" pitchFamily="34" charset="0"/>
                          <a:cs typeface="Arial" pitchFamily="34" charset="0"/>
                        </a:rPr>
                        <a:t>Developers</a:t>
                      </a: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c>
                  <a:txBody>
                    <a:bodyPr/>
                    <a:lstStyle/>
                    <a:p>
                      <a:pPr marL="274320" indent="0" fontAlgn="auto">
                        <a:lnSpc>
                          <a:spcPts val="1880"/>
                        </a:lnSpc>
                        <a:spcBef>
                          <a:spcPts val="0"/>
                        </a:spcBef>
                        <a:spcAft>
                          <a:spcPts val="0"/>
                        </a:spcAft>
                        <a:defRPr/>
                      </a:pPr>
                      <a:endParaRPr lang="en-US" sz="1400" dirty="0">
                        <a:solidFill>
                          <a:srgbClr val="666869"/>
                        </a:solidFill>
                        <a:latin typeface="Arial" pitchFamily="34" charset="0"/>
                        <a:cs typeface="Arial" pitchFamily="34" charset="0"/>
                      </a:endParaRPr>
                    </a:p>
                  </a:txBody>
                  <a:tcPr marL="91437" marR="91437" marT="91427" marB="91427" anchor="ctr">
                    <a:lnL w="28575" cap="flat" cmpd="sng" algn="ctr">
                      <a:solidFill>
                        <a:prstClr val="white">
                          <a:lumMod val="85000"/>
                        </a:prstClr>
                      </a:solidFill>
                      <a:prstDash val="solid"/>
                      <a:round/>
                      <a:headEnd type="none" w="med" len="med"/>
                      <a:tailEnd type="none" w="med" len="med"/>
                    </a:lnL>
                    <a:lnR w="28575" cap="flat" cmpd="sng" algn="ctr">
                      <a:solidFill>
                        <a:prstClr val="white">
                          <a:lumMod val="85000"/>
                        </a:prstClr>
                      </a:solidFill>
                      <a:prstDash val="solid"/>
                      <a:round/>
                      <a:headEnd type="none" w="med" len="med"/>
                      <a:tailEnd type="none" w="med" len="med"/>
                    </a:lnR>
                    <a:lnB w="28575" cap="flat" cmpd="sng" algn="ctr">
                      <a:solidFill>
                        <a:srgbClr val="D0D0D0"/>
                      </a:solidFill>
                      <a:prstDash val="solid"/>
                      <a:round/>
                      <a:headEnd type="none" w="med" len="med"/>
                      <a:tailEnd type="none" w="med" len="med"/>
                    </a:lnB>
                  </a:tcPr>
                </a:tc>
              </a:tr>
            </a:tbl>
          </a:graphicData>
        </a:graphic>
      </p:graphicFrame>
      <p:sp>
        <p:nvSpPr>
          <p:cNvPr id="8" name="Oval 7"/>
          <p:cNvSpPr>
            <a:spLocks noChangeAspect="1"/>
          </p:cNvSpPr>
          <p:nvPr/>
        </p:nvSpPr>
        <p:spPr>
          <a:xfrm>
            <a:off x="2092232" y="2322061"/>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a:spLocks noChangeAspect="1"/>
          </p:cNvSpPr>
          <p:nvPr/>
        </p:nvSpPr>
        <p:spPr>
          <a:xfrm>
            <a:off x="7852945" y="2872396"/>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a:spLocks noChangeAspect="1"/>
          </p:cNvSpPr>
          <p:nvPr/>
        </p:nvSpPr>
        <p:spPr>
          <a:xfrm>
            <a:off x="2092232" y="2872396"/>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a:spLocks noChangeAspect="1"/>
          </p:cNvSpPr>
          <p:nvPr/>
        </p:nvSpPr>
        <p:spPr>
          <a:xfrm>
            <a:off x="3055316" y="34121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a:spLocks noChangeAspect="1"/>
          </p:cNvSpPr>
          <p:nvPr/>
        </p:nvSpPr>
        <p:spPr>
          <a:xfrm>
            <a:off x="3055316" y="390956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a:spLocks noChangeAspect="1"/>
          </p:cNvSpPr>
          <p:nvPr/>
        </p:nvSpPr>
        <p:spPr>
          <a:xfrm>
            <a:off x="4007815" y="2872396"/>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a:spLocks noChangeAspect="1"/>
          </p:cNvSpPr>
          <p:nvPr/>
        </p:nvSpPr>
        <p:spPr>
          <a:xfrm>
            <a:off x="4970899" y="34121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a:spLocks noChangeAspect="1"/>
          </p:cNvSpPr>
          <p:nvPr/>
        </p:nvSpPr>
        <p:spPr>
          <a:xfrm>
            <a:off x="4970899" y="390956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a:spLocks noChangeAspect="1"/>
          </p:cNvSpPr>
          <p:nvPr/>
        </p:nvSpPr>
        <p:spPr>
          <a:xfrm>
            <a:off x="5933983" y="390956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a:spLocks noChangeAspect="1"/>
          </p:cNvSpPr>
          <p:nvPr/>
        </p:nvSpPr>
        <p:spPr>
          <a:xfrm>
            <a:off x="6865317" y="390956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a:spLocks noChangeAspect="1"/>
          </p:cNvSpPr>
          <p:nvPr/>
        </p:nvSpPr>
        <p:spPr>
          <a:xfrm>
            <a:off x="7849566" y="341214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a:spLocks noChangeAspect="1"/>
          </p:cNvSpPr>
          <p:nvPr/>
        </p:nvSpPr>
        <p:spPr>
          <a:xfrm>
            <a:off x="7849566" y="3909568"/>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0" name="Group 19"/>
          <p:cNvGrpSpPr>
            <a:grpSpLocks/>
          </p:cNvGrpSpPr>
          <p:nvPr/>
        </p:nvGrpSpPr>
        <p:grpSpPr bwMode="auto">
          <a:xfrm>
            <a:off x="3340748" y="4460426"/>
            <a:ext cx="5114925" cy="327025"/>
            <a:chOff x="2801199" y="3820583"/>
            <a:chExt cx="5115141" cy="328084"/>
          </a:xfrm>
        </p:grpSpPr>
        <p:sp>
          <p:nvSpPr>
            <p:cNvPr id="21" name="Oval 20"/>
            <p:cNvSpPr/>
            <p:nvPr/>
          </p:nvSpPr>
          <p:spPr>
            <a:xfrm>
              <a:off x="2801199" y="3841750"/>
              <a:ext cx="274320" cy="274320"/>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a:spLocks noChangeAspect="1"/>
            </p:cNvSpPr>
            <p:nvPr/>
          </p:nvSpPr>
          <p:spPr>
            <a:xfrm>
              <a:off x="4826001" y="3852334"/>
              <a:ext cx="274320" cy="274320"/>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TextBox 22"/>
            <p:cNvSpPr txBox="1"/>
            <p:nvPr/>
          </p:nvSpPr>
          <p:spPr>
            <a:xfrm>
              <a:off x="3069497" y="3820583"/>
              <a:ext cx="1735211" cy="328084"/>
            </a:xfrm>
            <a:prstGeom prst="rect">
              <a:avLst/>
            </a:prstGeom>
          </p:spPr>
          <p:txBody>
            <a:bodyPr wrap="none">
              <a:normAutofit lnSpcReduction="10000"/>
            </a:bodyPr>
            <a:lstStyle/>
            <a:p>
              <a:pPr>
                <a:defRPr/>
              </a:pPr>
              <a:r>
                <a:rPr lang="en-US" sz="1600" dirty="0">
                  <a:solidFill>
                    <a:srgbClr val="666869"/>
                  </a:solidFill>
                  <a:latin typeface="Arial"/>
                  <a:cs typeface="Arial"/>
                </a:rPr>
                <a:t>= Required</a:t>
              </a:r>
            </a:p>
          </p:txBody>
        </p:sp>
        <p:sp>
          <p:nvSpPr>
            <p:cNvPr id="24" name="TextBox 23"/>
            <p:cNvSpPr txBox="1"/>
            <p:nvPr/>
          </p:nvSpPr>
          <p:spPr>
            <a:xfrm>
              <a:off x="5122222" y="3820583"/>
              <a:ext cx="2794118" cy="328084"/>
            </a:xfrm>
            <a:prstGeom prst="rect">
              <a:avLst/>
            </a:prstGeom>
          </p:spPr>
          <p:txBody>
            <a:bodyPr wrap="none">
              <a:normAutofit lnSpcReduction="10000"/>
            </a:bodyPr>
            <a:lstStyle/>
            <a:p>
              <a:pPr>
                <a:defRPr/>
              </a:pPr>
              <a:r>
                <a:rPr lang="en-US" sz="1600" dirty="0">
                  <a:solidFill>
                    <a:srgbClr val="666869"/>
                  </a:solidFill>
                  <a:latin typeface="Arial"/>
                  <a:cs typeface="Arial"/>
                </a:rPr>
                <a:t>= </a:t>
              </a:r>
              <a:r>
                <a:rPr lang="en-US" sz="1600" dirty="0" smtClean="0">
                  <a:solidFill>
                    <a:srgbClr val="666869"/>
                  </a:solidFill>
                  <a:latin typeface="Arial"/>
                  <a:cs typeface="Arial"/>
                </a:rPr>
                <a:t>Optional, </a:t>
              </a:r>
              <a:r>
                <a:rPr lang="en-US" sz="1600" dirty="0">
                  <a:solidFill>
                    <a:srgbClr val="666869"/>
                  </a:solidFill>
                  <a:latin typeface="Arial"/>
                  <a:cs typeface="Arial"/>
                </a:rPr>
                <a:t>depending on role</a:t>
              </a:r>
            </a:p>
          </p:txBody>
        </p:sp>
      </p:grpSp>
      <p:sp>
        <p:nvSpPr>
          <p:cNvPr id="25" name="Oval 24"/>
          <p:cNvSpPr>
            <a:spLocks noChangeAspect="1"/>
          </p:cNvSpPr>
          <p:nvPr/>
        </p:nvSpPr>
        <p:spPr>
          <a:xfrm>
            <a:off x="4011195" y="3401563"/>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a:spLocks noChangeAspect="1"/>
          </p:cNvSpPr>
          <p:nvPr/>
        </p:nvSpPr>
        <p:spPr>
          <a:xfrm>
            <a:off x="2092232" y="3400716"/>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Oval 26"/>
          <p:cNvSpPr>
            <a:spLocks noChangeAspect="1"/>
          </p:cNvSpPr>
          <p:nvPr/>
        </p:nvSpPr>
        <p:spPr>
          <a:xfrm>
            <a:off x="2092232" y="3908716"/>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8" name="Group 27"/>
          <p:cNvGrpSpPr/>
          <p:nvPr/>
        </p:nvGrpSpPr>
        <p:grpSpPr>
          <a:xfrm>
            <a:off x="7407343" y="730894"/>
            <a:ext cx="1235427" cy="143483"/>
            <a:chOff x="3462929" y="4029126"/>
            <a:chExt cx="1696889" cy="197077"/>
          </a:xfrm>
        </p:grpSpPr>
        <p:cxnSp>
          <p:nvCxnSpPr>
            <p:cNvPr id="29" name="Straight Connector 28"/>
            <p:cNvCxnSpPr>
              <a:endCxn id="34"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3712898"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212836"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p:nvPr/>
          </p:nvSpPr>
          <p:spPr>
            <a:xfrm>
              <a:off x="4462805"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62740"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p:cNvSpPr/>
            <p:nvPr/>
          </p:nvSpPr>
          <p:spPr>
            <a:xfrm>
              <a:off x="3962867"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p:cNvSpPr/>
            <p:nvPr/>
          </p:nvSpPr>
          <p:spPr>
            <a:xfrm>
              <a:off x="4712774" y="4029126"/>
              <a:ext cx="197077"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7" name="Oval 36"/>
          <p:cNvSpPr>
            <a:spLocks noChangeAspect="1"/>
          </p:cNvSpPr>
          <p:nvPr/>
        </p:nvSpPr>
        <p:spPr>
          <a:xfrm>
            <a:off x="3055316" y="2322061"/>
            <a:ext cx="301752" cy="301752"/>
          </a:xfrm>
          <a:prstGeom prst="ellipse">
            <a:avLst/>
          </a:prstGeom>
          <a:gradFill flip="none" rotWithShape="1">
            <a:gsLst>
              <a:gs pos="100000">
                <a:schemeClr val="bg1">
                  <a:lumMod val="95000"/>
                </a:schemeClr>
              </a:gs>
              <a:gs pos="0">
                <a:schemeClr val="bg1">
                  <a:lumMod val="75000"/>
                </a:schemeClr>
              </a:gs>
            </a:gsLst>
            <a:path path="circle">
              <a:fillToRect l="100000" t="100000"/>
            </a:path>
            <a:tileRect r="-100000" b="-100000"/>
          </a:gradFill>
          <a:ln w="28575" cmpd="sng">
            <a:solidFill>
              <a:srgbClr val="13406A"/>
            </a:solidFill>
          </a:ln>
          <a:effectLst>
            <a:outerShdw blurRad="40005" dist="22987" dir="5400000" algn="tl" rotWithShape="0">
              <a:prstClr val="black">
                <a:alpha val="3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a:spLocks noChangeAspect="1"/>
          </p:cNvSpPr>
          <p:nvPr/>
        </p:nvSpPr>
        <p:spPr>
          <a:xfrm>
            <a:off x="3046424" y="2879824"/>
            <a:ext cx="294324" cy="294324"/>
          </a:xfrm>
          <a:prstGeom prst="ellipse">
            <a:avLst/>
          </a:prstGeom>
          <a:gradFill flip="none" rotWithShape="1">
            <a:gsLst>
              <a:gs pos="0">
                <a:srgbClr val="134166"/>
              </a:gs>
              <a:gs pos="100000">
                <a:srgbClr val="1D68AD"/>
              </a:gs>
            </a:gsLst>
            <a:path path="circle">
              <a:fillToRect l="100000" t="100000"/>
            </a:path>
            <a:tileRect r="-100000" b="-100000"/>
          </a:gra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5708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a:ln/>
        </p:spPr>
        <p:txBody>
          <a:bodyPr>
            <a:noAutofit/>
          </a:bodyPr>
          <a:lstStyle/>
          <a:p>
            <a:pPr eaLnBrk="1" hangingPunct="1"/>
            <a:r>
              <a:rPr lang="en-US" dirty="0" smtClean="0"/>
              <a:t>NIEM 100 Learning Objectives</a:t>
            </a:r>
          </a:p>
        </p:txBody>
      </p:sp>
      <p:cxnSp>
        <p:nvCxnSpPr>
          <p:cNvPr id="7" name="Straight Connector 6"/>
          <p:cNvCxnSpPr/>
          <p:nvPr/>
        </p:nvCxnSpPr>
        <p:spPr>
          <a:xfrm>
            <a:off x="457200" y="2446194"/>
            <a:ext cx="8140700" cy="0"/>
          </a:xfrm>
          <a:prstGeom prst="line">
            <a:avLst/>
          </a:prstGeom>
          <a:ln w="12700" cap="flat">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Content Placeholder 1"/>
          <p:cNvSpPr txBox="1">
            <a:spLocks/>
          </p:cNvSpPr>
          <p:nvPr/>
        </p:nvSpPr>
        <p:spPr bwMode="auto">
          <a:xfrm>
            <a:off x="476250" y="1046163"/>
            <a:ext cx="729615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tIns="274320" bIns="91440"/>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Clr>
                <a:schemeClr val="tx2"/>
              </a:buClr>
            </a:pPr>
            <a:r>
              <a:rPr lang="en-US" sz="2000" dirty="0" smtClean="0">
                <a:solidFill>
                  <a:schemeClr val="tx1">
                    <a:lumMod val="75000"/>
                  </a:schemeClr>
                </a:solidFill>
                <a:latin typeface="Arial"/>
                <a:ea typeface="+mn-ea"/>
                <a:cs typeface="Arial"/>
              </a:rPr>
              <a:t>This </a:t>
            </a:r>
            <a:r>
              <a:rPr lang="en-US" sz="2000" dirty="0">
                <a:solidFill>
                  <a:schemeClr val="tx1">
                    <a:lumMod val="75000"/>
                  </a:schemeClr>
                </a:solidFill>
                <a:latin typeface="Arial"/>
                <a:ea typeface="+mn-ea"/>
                <a:cs typeface="Arial"/>
              </a:rPr>
              <a:t>course will </a:t>
            </a:r>
            <a:r>
              <a:rPr lang="en-US" sz="2000" dirty="0" smtClean="0">
                <a:solidFill>
                  <a:schemeClr val="tx1">
                    <a:lumMod val="75000"/>
                  </a:schemeClr>
                </a:solidFill>
                <a:latin typeface="Arial"/>
                <a:ea typeface="+mn-ea"/>
                <a:cs typeface="Arial"/>
              </a:rPr>
              <a:t>provide you </a:t>
            </a:r>
            <a:r>
              <a:rPr lang="en-US" sz="2000" dirty="0">
                <a:solidFill>
                  <a:schemeClr val="tx1">
                    <a:lumMod val="75000"/>
                  </a:schemeClr>
                </a:solidFill>
                <a:latin typeface="Arial"/>
                <a:ea typeface="+mn-ea"/>
                <a:cs typeface="Arial"/>
              </a:rPr>
              <a:t>with a better understanding of the National Information Exchange Model (NIEM). </a:t>
            </a:r>
            <a:endParaRPr lang="en-US" sz="2000" dirty="0" smtClean="0">
              <a:solidFill>
                <a:schemeClr val="tx1">
                  <a:lumMod val="75000"/>
                </a:schemeClr>
              </a:solidFill>
              <a:latin typeface="Arial"/>
              <a:ea typeface="+mn-ea"/>
              <a:cs typeface="Arial"/>
            </a:endParaRPr>
          </a:p>
          <a:p>
            <a:pPr eaLnBrk="1" hangingPunct="1">
              <a:spcBef>
                <a:spcPct val="20000"/>
              </a:spcBef>
              <a:buClr>
                <a:schemeClr val="tx2"/>
              </a:buClr>
            </a:pPr>
            <a:endParaRPr lang="en-US" sz="2000" dirty="0">
              <a:solidFill>
                <a:schemeClr val="tx1">
                  <a:lumMod val="75000"/>
                </a:schemeClr>
              </a:solidFill>
              <a:latin typeface="Arial"/>
              <a:ea typeface="+mn-ea"/>
              <a:cs typeface="Arial"/>
            </a:endParaRPr>
          </a:p>
          <a:p>
            <a:pPr eaLnBrk="1" hangingPunct="1"/>
            <a:endParaRPr lang="en-US" sz="2000" dirty="0" smtClean="0">
              <a:solidFill>
                <a:srgbClr val="595959"/>
              </a:solidFill>
            </a:endParaRPr>
          </a:p>
          <a:p>
            <a:pPr eaLnBrk="1" hangingPunct="1">
              <a:buFont typeface="Wingdings" charset="0"/>
              <a:buNone/>
              <a:defRPr/>
            </a:pPr>
            <a:endParaRPr lang="en-US" sz="2000" dirty="0" smtClean="0">
              <a:solidFill>
                <a:srgbClr val="595959"/>
              </a:solidFill>
            </a:endParaRPr>
          </a:p>
          <a:p>
            <a:r>
              <a:rPr lang="en-US" sz="2000" b="1" dirty="0">
                <a:solidFill>
                  <a:srgbClr val="1F497D"/>
                </a:solidFill>
              </a:rPr>
              <a:t>By the end of this course, you will be able to:</a:t>
            </a:r>
          </a:p>
          <a:p>
            <a:pPr marL="342900" indent="-342900" eaLnBrk="1" hangingPunct="1">
              <a:buFont typeface="Arial" pitchFamily="34" charset="0"/>
              <a:buChar char="•"/>
            </a:pPr>
            <a:r>
              <a:rPr lang="en-US" sz="2000" dirty="0">
                <a:solidFill>
                  <a:schemeClr val="tx1">
                    <a:lumMod val="75000"/>
                  </a:schemeClr>
                </a:solidFill>
              </a:rPr>
              <a:t>Understand how NIEM works</a:t>
            </a:r>
          </a:p>
          <a:p>
            <a:pPr marL="342900" indent="-342900" eaLnBrk="1" hangingPunct="1">
              <a:buFont typeface="Arial" pitchFamily="34" charset="0"/>
              <a:buChar char="•"/>
            </a:pPr>
            <a:r>
              <a:rPr lang="en-US" sz="2000" dirty="0">
                <a:solidFill>
                  <a:schemeClr val="tx1">
                    <a:lumMod val="75000"/>
                  </a:schemeClr>
                </a:solidFill>
              </a:rPr>
              <a:t>Understand the history of NIEM</a:t>
            </a:r>
          </a:p>
          <a:p>
            <a:pPr marL="342900" indent="-342900" eaLnBrk="1" hangingPunct="1">
              <a:buFont typeface="Arial" pitchFamily="34" charset="0"/>
              <a:buChar char="•"/>
            </a:pPr>
            <a:r>
              <a:rPr lang="en-US" sz="2000" dirty="0">
                <a:solidFill>
                  <a:schemeClr val="tx1">
                    <a:lumMod val="75000"/>
                  </a:schemeClr>
                </a:solidFill>
              </a:rPr>
              <a:t>Identify the benefits and impacts of NIEM</a:t>
            </a:r>
          </a:p>
          <a:p>
            <a:pPr marL="342900" indent="-342900" eaLnBrk="1" hangingPunct="1">
              <a:buFont typeface="Arial" pitchFamily="34" charset="0"/>
              <a:buChar char="•"/>
            </a:pPr>
            <a:r>
              <a:rPr lang="en-US" sz="2000" dirty="0">
                <a:solidFill>
                  <a:schemeClr val="tx1">
                    <a:lumMod val="75000"/>
                  </a:schemeClr>
                </a:solidFill>
              </a:rPr>
              <a:t>Understand </a:t>
            </a:r>
            <a:r>
              <a:rPr lang="en-US" sz="2000" dirty="0" smtClean="0">
                <a:solidFill>
                  <a:schemeClr val="tx1">
                    <a:lumMod val="75000"/>
                  </a:schemeClr>
                </a:solidFill>
              </a:rPr>
              <a:t>NIEM’s </a:t>
            </a:r>
            <a:r>
              <a:rPr lang="en-US" sz="2000" dirty="0">
                <a:solidFill>
                  <a:schemeClr val="tx1">
                    <a:lumMod val="75000"/>
                  </a:schemeClr>
                </a:solidFill>
              </a:rPr>
              <a:t>governance </a:t>
            </a:r>
            <a:r>
              <a:rPr lang="en-US" sz="2000" dirty="0" smtClean="0">
                <a:solidFill>
                  <a:schemeClr val="tx1">
                    <a:lumMod val="75000"/>
                  </a:schemeClr>
                </a:solidFill>
              </a:rPr>
              <a:t>structure</a:t>
            </a:r>
            <a:endParaRPr lang="en-US" sz="2000" dirty="0">
              <a:solidFill>
                <a:schemeClr val="tx1">
                  <a:lumMod val="75000"/>
                </a:schemeClr>
              </a:solidFill>
            </a:endParaRPr>
          </a:p>
        </p:txBody>
      </p:sp>
      <p:sp>
        <p:nvSpPr>
          <p:cNvPr id="2" name="Slide Number Placeholder 1"/>
          <p:cNvSpPr>
            <a:spLocks noGrp="1"/>
          </p:cNvSpPr>
          <p:nvPr>
            <p:ph type="sldNum" sz="quarter" idx="4"/>
          </p:nvPr>
        </p:nvSpPr>
        <p:spPr/>
        <p:txBody>
          <a:bodyPr/>
          <a:lstStyle/>
          <a:p>
            <a:fld id="{6E6030FC-FB78-5E4D-92EA-5D9433591EA9}" type="slidenum">
              <a:rPr lang="en-US" smtClean="0"/>
              <a:pPr/>
              <a:t>4</a:t>
            </a:fld>
            <a:endParaRPr lang="en-US" dirty="0"/>
          </a:p>
        </p:txBody>
      </p:sp>
    </p:spTree>
    <p:extLst>
      <p:ext uri="{BB962C8B-B14F-4D97-AF65-F5344CB8AC3E}">
        <p14:creationId xmlns:p14="http://schemas.microsoft.com/office/powerpoint/2010/main" val="4204289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Niem</a:t>
            </a:r>
            <a:r>
              <a:rPr lang="en-US" dirty="0" smtClean="0"/>
              <a:t>?</a:t>
            </a:r>
            <a:endParaRPr lang="en-US" dirty="0"/>
          </a:p>
        </p:txBody>
      </p:sp>
      <p:sp>
        <p:nvSpPr>
          <p:cNvPr id="6" name="Slide Number Placeholder 5"/>
          <p:cNvSpPr>
            <a:spLocks noGrp="1"/>
          </p:cNvSpPr>
          <p:nvPr>
            <p:ph type="sldNum" sz="quarter" idx="12"/>
          </p:nvPr>
        </p:nvSpPr>
        <p:spPr/>
        <p:txBody>
          <a:bodyPr/>
          <a:lstStyle/>
          <a:p>
            <a:fld id="{DE814A3B-586F-6741-A578-6A3C03C31D10}" type="slidenum">
              <a:rPr lang="en-US" sz="1100">
                <a:solidFill>
                  <a:schemeClr val="tx2"/>
                </a:solidFill>
                <a:latin typeface="+mn-lt"/>
                <a:cs typeface="+mn-cs"/>
              </a:rPr>
              <a:pPr/>
              <a:t>5</a:t>
            </a:fld>
            <a:endParaRPr lang="en-US" sz="1100" dirty="0">
              <a:solidFill>
                <a:schemeClr val="tx2"/>
              </a:solidFill>
              <a:latin typeface="+mn-lt"/>
              <a:cs typeface="+mn-cs"/>
            </a:endParaRPr>
          </a:p>
        </p:txBody>
      </p:sp>
      <p:grpSp>
        <p:nvGrpSpPr>
          <p:cNvPr id="4" name="Group 3"/>
          <p:cNvGrpSpPr/>
          <p:nvPr/>
        </p:nvGrpSpPr>
        <p:grpSpPr>
          <a:xfrm>
            <a:off x="2143126" y="2715511"/>
            <a:ext cx="4945330" cy="837070"/>
            <a:chOff x="1866900" y="2692421"/>
            <a:chExt cx="5621718" cy="837070"/>
          </a:xfrm>
        </p:grpSpPr>
        <p:cxnSp>
          <p:nvCxnSpPr>
            <p:cNvPr id="5" name="Straight Connector 4"/>
            <p:cNvCxnSpPr/>
            <p:nvPr/>
          </p:nvCxnSpPr>
          <p:spPr>
            <a:xfrm>
              <a:off x="1866900" y="269242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6900" y="3529491"/>
              <a:ext cx="5621718" cy="0"/>
            </a:xfrm>
            <a:prstGeom prst="line">
              <a:avLst/>
            </a:prstGeom>
            <a:ln w="12700">
              <a:solidFill>
                <a:schemeClr val="bg1"/>
              </a:solidFill>
              <a:prstDash val="sysDot"/>
              <a:round/>
            </a:ln>
            <a:effectLst/>
          </p:spPr>
          <p:style>
            <a:lnRef idx="2">
              <a:schemeClr val="accent1"/>
            </a:lnRef>
            <a:fillRef idx="0">
              <a:schemeClr val="accent1"/>
            </a:fillRef>
            <a:effectRef idx="1">
              <a:schemeClr val="accent1"/>
            </a:effectRef>
            <a:fontRef idx="minor">
              <a:schemeClr val="tx1"/>
            </a:fontRef>
          </p:style>
        </p:cxnSp>
      </p:grpSp>
      <p:sp>
        <p:nvSpPr>
          <p:cNvPr id="10" name="TextBox 8"/>
          <p:cNvSpPr txBox="1">
            <a:spLocks noChangeArrowheads="1"/>
          </p:cNvSpPr>
          <p:nvPr/>
        </p:nvSpPr>
        <p:spPr bwMode="auto">
          <a:xfrm>
            <a:off x="7167563" y="295275"/>
            <a:ext cx="1736725" cy="2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solidFill>
                  <a:srgbClr val="D9D9D9"/>
                </a:solidFill>
                <a:cs typeface="Arial" charset="0"/>
              </a:rPr>
              <a:t>Course Progress</a:t>
            </a:r>
          </a:p>
        </p:txBody>
      </p:sp>
      <p:grpSp>
        <p:nvGrpSpPr>
          <p:cNvPr id="16" name="Group 15"/>
          <p:cNvGrpSpPr/>
          <p:nvPr/>
        </p:nvGrpSpPr>
        <p:grpSpPr>
          <a:xfrm>
            <a:off x="7441978" y="624048"/>
            <a:ext cx="1235427" cy="143483"/>
            <a:chOff x="3462929" y="4029126"/>
            <a:chExt cx="1696889" cy="197077"/>
          </a:xfrm>
        </p:grpSpPr>
        <p:cxnSp>
          <p:nvCxnSpPr>
            <p:cNvPr id="17" name="Straight Connector 16"/>
            <p:cNvCxnSpPr>
              <a:endCxn id="22"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644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pc="-80" dirty="0" err="1" smtClean="0">
                <a:solidFill>
                  <a:srgbClr val="FFFFFF"/>
                </a:solidFill>
                <a:cs typeface="Tw Cen MT"/>
              </a:rPr>
              <a:t>Niem</a:t>
            </a:r>
            <a:r>
              <a:rPr lang="en-US" spc="-80" dirty="0" smtClean="0">
                <a:solidFill>
                  <a:srgbClr val="FFFFFF"/>
                </a:solidFill>
                <a:cs typeface="Tw Cen MT"/>
              </a:rPr>
              <a:t> IS…</a:t>
            </a:r>
            <a:endParaRPr lang="en-US" spc="-80" dirty="0">
              <a:solidFill>
                <a:srgbClr val="FFFFFF"/>
              </a:solidFill>
              <a:cs typeface="Tw Cen MT"/>
            </a:endParaRPr>
          </a:p>
        </p:txBody>
      </p:sp>
      <p:sp>
        <p:nvSpPr>
          <p:cNvPr id="24" name="Content Placeholder 6"/>
          <p:cNvSpPr>
            <a:spLocks noGrp="1"/>
          </p:cNvSpPr>
          <p:nvPr>
            <p:ph idx="1"/>
          </p:nvPr>
        </p:nvSpPr>
        <p:spPr>
          <a:xfrm>
            <a:off x="324068" y="1069475"/>
            <a:ext cx="8819931" cy="1508273"/>
          </a:xfrm>
        </p:spPr>
        <p:txBody>
          <a:bodyPr>
            <a:noAutofit/>
          </a:bodyPr>
          <a:lstStyle/>
          <a:p>
            <a:r>
              <a:rPr lang="en-US" sz="1400" b="1" dirty="0">
                <a:solidFill>
                  <a:schemeClr val="tx2"/>
                </a:solidFill>
              </a:rPr>
              <a:t>NIEM is a community-driven</a:t>
            </a:r>
            <a:r>
              <a:rPr lang="en-US" sz="1400" dirty="0"/>
              <a:t>, government-wide, standards-based approach to exchanging information. Diverse communities can collectively </a:t>
            </a:r>
            <a:r>
              <a:rPr lang="en-US" sz="1400" dirty="0">
                <a:solidFill>
                  <a:srgbClr val="666869"/>
                </a:solidFill>
              </a:rPr>
              <a:t>leverage</a:t>
            </a:r>
            <a:r>
              <a:rPr lang="en-US" sz="1400" b="1" dirty="0">
                <a:solidFill>
                  <a:srgbClr val="666869"/>
                </a:solidFill>
              </a:rPr>
              <a:t> </a:t>
            </a:r>
            <a:r>
              <a:rPr lang="en-US" sz="1400" b="1" dirty="0">
                <a:solidFill>
                  <a:srgbClr val="1F497D"/>
                </a:solidFill>
              </a:rPr>
              <a:t>NIEM to increase efficiencies </a:t>
            </a:r>
            <a:r>
              <a:rPr lang="en-US" sz="1400" dirty="0"/>
              <a:t>and improve decision-making. </a:t>
            </a:r>
          </a:p>
          <a:p>
            <a:endParaRPr lang="en-US" sz="1400" dirty="0"/>
          </a:p>
          <a:p>
            <a:r>
              <a:rPr lang="en-US" sz="1400" dirty="0"/>
              <a:t>It is available to </a:t>
            </a:r>
            <a:r>
              <a:rPr lang="en-US" sz="1400" dirty="0" smtClean="0"/>
              <a:t>everyone, </a:t>
            </a:r>
            <a:r>
              <a:rPr lang="en-US" sz="1400" dirty="0"/>
              <a:t>including both public and private </a:t>
            </a:r>
            <a:r>
              <a:rPr lang="en-US" sz="1400" dirty="0" smtClean="0"/>
              <a:t>organizations. NIEM </a:t>
            </a:r>
            <a:r>
              <a:rPr lang="en-US" sz="1400" dirty="0"/>
              <a:t>includes a data model, governance, training, tools, technical support services, and an active community to assist users in adopting a standards-based approach to exchanging data.</a:t>
            </a:r>
          </a:p>
          <a:p>
            <a:endParaRPr lang="en-US" sz="1400" dirty="0"/>
          </a:p>
        </p:txBody>
      </p:sp>
      <p:sp>
        <p:nvSpPr>
          <p:cNvPr id="26" name="Rounded Rectangle 25"/>
          <p:cNvSpPr/>
          <p:nvPr/>
        </p:nvSpPr>
        <p:spPr bwMode="auto">
          <a:xfrm>
            <a:off x="6030920"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cs typeface="Arial"/>
              </a:rPr>
              <a:t>Support Framework</a:t>
            </a:r>
            <a:endParaRPr lang="en-US" b="1" spc="-50" dirty="0">
              <a:solidFill>
                <a:srgbClr val="304776"/>
              </a:solidFill>
              <a:cs typeface="Arial"/>
            </a:endParaRPr>
          </a:p>
        </p:txBody>
      </p:sp>
      <p:sp>
        <p:nvSpPr>
          <p:cNvPr id="29" name="Rounded Rectangle 28"/>
          <p:cNvSpPr/>
          <p:nvPr/>
        </p:nvSpPr>
        <p:spPr bwMode="auto">
          <a:xfrm>
            <a:off x="3263168"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rgbClr val="304776"/>
                </a:solidFill>
                <a:cs typeface="Arial"/>
              </a:rPr>
              <a:t>Technical Framework</a:t>
            </a:r>
            <a:endParaRPr lang="en-US" b="1" spc="-50" dirty="0">
              <a:solidFill>
                <a:srgbClr val="304776"/>
              </a:solidFill>
              <a:cs typeface="Arial"/>
            </a:endParaRPr>
          </a:p>
        </p:txBody>
      </p:sp>
      <p:sp>
        <p:nvSpPr>
          <p:cNvPr id="30" name="Rounded Rectangle 29"/>
          <p:cNvSpPr/>
          <p:nvPr/>
        </p:nvSpPr>
        <p:spPr bwMode="auto">
          <a:xfrm>
            <a:off x="473686" y="2643920"/>
            <a:ext cx="2598609" cy="324416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b="1" spc="-50" dirty="0" smtClean="0">
                <a:solidFill>
                  <a:schemeClr val="tx2"/>
                </a:solidFill>
                <a:cs typeface="Arial"/>
              </a:rPr>
              <a:t>Community</a:t>
            </a:r>
            <a:endParaRPr lang="en-US" b="1" spc="-50" dirty="0">
              <a:solidFill>
                <a:schemeClr val="tx2"/>
              </a:solidFill>
              <a:cs typeface="Arial"/>
            </a:endParaRPr>
          </a:p>
        </p:txBody>
      </p:sp>
      <p:grpSp>
        <p:nvGrpSpPr>
          <p:cNvPr id="31" name="Group 59"/>
          <p:cNvGrpSpPr/>
          <p:nvPr/>
        </p:nvGrpSpPr>
        <p:grpSpPr>
          <a:xfrm>
            <a:off x="547688"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32" name="Rounded Rectangle 3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a:solidFill>
                    <a:srgbClr val="8B8B8B"/>
                  </a:solidFill>
                  <a:cs typeface="Arial"/>
                </a:rPr>
                <a:t>Formal Governance </a:t>
              </a:r>
              <a:r>
                <a:rPr lang="en-US" sz="1200" b="1" dirty="0" smtClean="0">
                  <a:solidFill>
                    <a:srgbClr val="8B8B8B"/>
                  </a:solidFill>
                  <a:cs typeface="Arial"/>
                </a:rPr>
                <a:t>Processes</a:t>
              </a:r>
              <a:endParaRPr lang="en-US" sz="1200" b="1" dirty="0">
                <a:solidFill>
                  <a:srgbClr val="8B8B8B"/>
                </a:solidFill>
                <a:cs typeface="Arial"/>
              </a:endParaRPr>
            </a:p>
          </p:txBody>
        </p:sp>
        <p:sp>
          <p:nvSpPr>
            <p:cNvPr id="33" name="Rounded Rectangle 3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Online Repositories</a:t>
              </a:r>
            </a:p>
          </p:txBody>
        </p:sp>
        <p:sp>
          <p:nvSpPr>
            <p:cNvPr id="34" name="Rounded Rectangle 3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Mission-Oriented Domains</a:t>
              </a:r>
            </a:p>
          </p:txBody>
        </p:sp>
        <p:sp>
          <p:nvSpPr>
            <p:cNvPr id="35" name="Rounded Rectangle 3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Self-Managing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Domain </a:t>
              </a:r>
              <a:r>
                <a:rPr lang="en-US" sz="1200" b="1" dirty="0">
                  <a:solidFill>
                    <a:srgbClr val="7F7F7F"/>
                  </a:solidFill>
                  <a:cs typeface="Arial"/>
                </a:rPr>
                <a:t>Stewards</a:t>
              </a:r>
            </a:p>
          </p:txBody>
        </p:sp>
      </p:grpSp>
      <p:grpSp>
        <p:nvGrpSpPr>
          <p:cNvPr id="36" name="Group 60"/>
          <p:cNvGrpSpPr/>
          <p:nvPr/>
        </p:nvGrpSpPr>
        <p:grpSpPr>
          <a:xfrm>
            <a:off x="3329843"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37" name="Rounded Rectangle 36"/>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defRPr/>
              </a:pPr>
              <a:r>
                <a:rPr lang="en-US" sz="1200" b="1" dirty="0">
                  <a:solidFill>
                    <a:srgbClr val="7F7F7F"/>
                  </a:solidFill>
                  <a:cs typeface="Arial"/>
                </a:rPr>
                <a:t>Data Model</a:t>
              </a:r>
            </a:p>
          </p:txBody>
        </p:sp>
        <p:sp>
          <p:nvSpPr>
            <p:cNvPr id="38" name="Rounded Rectangle 37"/>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XML Design Rules</a:t>
              </a:r>
            </a:p>
          </p:txBody>
        </p:sp>
        <p:sp>
          <p:nvSpPr>
            <p:cNvPr id="39" name="Rounded Rectangle 38"/>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Development Methodology</a:t>
              </a:r>
            </a:p>
          </p:txBody>
        </p:sp>
        <p:sp>
          <p:nvSpPr>
            <p:cNvPr id="40" name="Rounded Rectangle 39"/>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Predefined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Deliverables </a:t>
              </a:r>
              <a:r>
                <a:rPr lang="en-US" sz="1200" b="1" dirty="0">
                  <a:solidFill>
                    <a:srgbClr val="7F7F7F"/>
                  </a:solidFill>
                  <a:cs typeface="Arial"/>
                </a:rPr>
                <a:t>(IEPD)</a:t>
              </a:r>
            </a:p>
          </p:txBody>
        </p:sp>
      </p:grpSp>
      <p:grpSp>
        <p:nvGrpSpPr>
          <p:cNvPr id="41" name="Group 65"/>
          <p:cNvGrpSpPr/>
          <p:nvPr/>
        </p:nvGrpSpPr>
        <p:grpSpPr>
          <a:xfrm>
            <a:off x="6096974" y="3189460"/>
            <a:ext cx="2451100" cy="2642088"/>
            <a:chOff x="433388" y="3569312"/>
            <a:chExt cx="2451100" cy="2642088"/>
          </a:xfrm>
          <a:gradFill flip="none" rotWithShape="1">
            <a:gsLst>
              <a:gs pos="0">
                <a:srgbClr val="CEDEE0"/>
              </a:gs>
              <a:gs pos="100000">
                <a:schemeClr val="bg1">
                  <a:lumMod val="95000"/>
                </a:schemeClr>
              </a:gs>
            </a:gsLst>
            <a:lin ang="16200000" scaled="0"/>
            <a:tileRect/>
          </a:gradFill>
        </p:grpSpPr>
        <p:sp>
          <p:nvSpPr>
            <p:cNvPr id="42" name="Rounded Rectangle 41"/>
            <p:cNvSpPr/>
            <p:nvPr/>
          </p:nvSpPr>
          <p:spPr>
            <a:xfrm>
              <a:off x="433388" y="3569312"/>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Tools for Development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and </a:t>
              </a:r>
              <a:r>
                <a:rPr lang="en-US" sz="1200" b="1" dirty="0">
                  <a:solidFill>
                    <a:srgbClr val="7F7F7F"/>
                  </a:solidFill>
                  <a:cs typeface="Arial"/>
                </a:rPr>
                <a:t>Discovery</a:t>
              </a:r>
            </a:p>
          </p:txBody>
        </p:sp>
        <p:sp>
          <p:nvSpPr>
            <p:cNvPr id="43" name="Rounded Rectangle 42"/>
            <p:cNvSpPr/>
            <p:nvPr/>
          </p:nvSpPr>
          <p:spPr>
            <a:xfrm>
              <a:off x="433388" y="4239966"/>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Established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Training Program</a:t>
              </a:r>
              <a:endParaRPr lang="en-US" sz="1200" b="1" dirty="0">
                <a:solidFill>
                  <a:srgbClr val="7F7F7F"/>
                </a:solidFill>
                <a:cs typeface="Arial"/>
              </a:endParaRPr>
            </a:p>
          </p:txBody>
        </p:sp>
        <p:sp>
          <p:nvSpPr>
            <p:cNvPr id="44" name="Rounded Rectangle 43"/>
            <p:cNvSpPr/>
            <p:nvPr/>
          </p:nvSpPr>
          <p:spPr>
            <a:xfrm>
              <a:off x="433388" y="4912337"/>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Implementation Support</a:t>
              </a:r>
            </a:p>
          </p:txBody>
        </p:sp>
        <p:sp>
          <p:nvSpPr>
            <p:cNvPr id="45" name="Rounded Rectangle 44"/>
            <p:cNvSpPr/>
            <p:nvPr/>
          </p:nvSpPr>
          <p:spPr>
            <a:xfrm>
              <a:off x="433388" y="5582750"/>
              <a:ext cx="2451100" cy="628650"/>
            </a:xfrm>
            <a:prstGeom prst="roundRect">
              <a:avLst/>
            </a:prstGeom>
            <a:grpFill/>
            <a:ln>
              <a:solidFill>
                <a:srgbClr val="9EB3B6"/>
              </a:solidFill>
            </a:ln>
          </p:spPr>
          <p:style>
            <a:lnRef idx="1">
              <a:schemeClr val="dk1"/>
            </a:lnRef>
            <a:fillRef idx="2">
              <a:schemeClr val="dk1"/>
            </a:fillRef>
            <a:effectRef idx="1">
              <a:schemeClr val="dk1"/>
            </a:effectRef>
            <a:fontRef idx="minor">
              <a:schemeClr val="dk1"/>
            </a:fontRef>
          </p:style>
          <p:txBody>
            <a:bodyPr rtlCol="0" anchor="ctr"/>
            <a:lstStyle/>
            <a:p>
              <a:pPr algn="ctr" defTabSz="800100">
                <a:lnSpc>
                  <a:spcPct val="90000"/>
                </a:lnSpc>
                <a:spcAft>
                  <a:spcPct val="35000"/>
                </a:spcAft>
                <a:buFont typeface="Wingdings 2" pitchFamily="18" charset="2"/>
                <a:buNone/>
                <a:defRPr/>
              </a:pPr>
              <a:r>
                <a:rPr lang="en-US" sz="1200" b="1" dirty="0">
                  <a:solidFill>
                    <a:srgbClr val="7F7F7F"/>
                  </a:solidFill>
                  <a:cs typeface="Arial"/>
                </a:rPr>
                <a:t>Help Desk &amp; </a:t>
              </a:r>
              <a:r>
                <a:rPr lang="en-US" sz="1200" b="1" dirty="0" smtClean="0">
                  <a:solidFill>
                    <a:srgbClr val="7F7F7F"/>
                  </a:solidFill>
                  <a:cs typeface="Arial"/>
                </a:rPr>
                <a:t/>
              </a:r>
              <a:br>
                <a:rPr lang="en-US" sz="1200" b="1" dirty="0" smtClean="0">
                  <a:solidFill>
                    <a:srgbClr val="7F7F7F"/>
                  </a:solidFill>
                  <a:cs typeface="Arial"/>
                </a:rPr>
              </a:br>
              <a:r>
                <a:rPr lang="en-US" sz="1200" b="1" dirty="0" smtClean="0">
                  <a:solidFill>
                    <a:srgbClr val="7F7F7F"/>
                  </a:solidFill>
                  <a:cs typeface="Arial"/>
                </a:rPr>
                <a:t>Knowledge </a:t>
              </a:r>
              <a:r>
                <a:rPr lang="en-US" sz="1200" b="1" dirty="0">
                  <a:solidFill>
                    <a:srgbClr val="7F7F7F"/>
                  </a:solidFill>
                  <a:cs typeface="Arial"/>
                </a:rPr>
                <a:t>Center</a:t>
              </a:r>
            </a:p>
          </p:txBody>
        </p:sp>
      </p:grpSp>
      <p:grpSp>
        <p:nvGrpSpPr>
          <p:cNvPr id="22" name="Group 21"/>
          <p:cNvGrpSpPr/>
          <p:nvPr/>
        </p:nvGrpSpPr>
        <p:grpSpPr>
          <a:xfrm>
            <a:off x="7407343" y="730894"/>
            <a:ext cx="1235427" cy="143483"/>
            <a:chOff x="3462929" y="4029126"/>
            <a:chExt cx="1696889" cy="197077"/>
          </a:xfrm>
        </p:grpSpPr>
        <p:cxnSp>
          <p:nvCxnSpPr>
            <p:cNvPr id="23" name="Straight Connector 22"/>
            <p:cNvCxnSpPr>
              <a:endCxn id="47"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6</a:t>
            </a:fld>
            <a:endParaRPr lang="en-US" dirty="0"/>
          </a:p>
        </p:txBody>
      </p:sp>
    </p:spTree>
    <p:extLst>
      <p:ext uri="{BB962C8B-B14F-4D97-AF65-F5344CB8AC3E}">
        <p14:creationId xmlns:p14="http://schemas.microsoft.com/office/powerpoint/2010/main" val="157752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4657640" y="1295400"/>
            <a:ext cx="4099559" cy="45576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r>
              <a:rPr lang="en-US" sz="2100" b="1" spc="-50" dirty="0">
                <a:solidFill>
                  <a:srgbClr val="1F497D"/>
                </a:solidFill>
                <a:cs typeface="Arial"/>
              </a:rPr>
              <a:t>Repeatable, Reusable Process</a:t>
            </a:r>
          </a:p>
          <a:p>
            <a:pPr algn="ctr">
              <a:defRPr/>
            </a:pPr>
            <a:r>
              <a:rPr lang="en-US" sz="1400" dirty="0" smtClean="0">
                <a:solidFill>
                  <a:srgbClr val="1F497D"/>
                </a:solidFill>
                <a:cs typeface="Arial"/>
              </a:rPr>
              <a:t>(Information Exchange Development Lifecycle</a:t>
            </a:r>
            <a:r>
              <a:rPr lang="en-US" sz="1400" spc="-50" dirty="0">
                <a:solidFill>
                  <a:srgbClr val="1F497D"/>
                </a:solidFill>
                <a:cs typeface="Arial"/>
              </a:rPr>
              <a:t>)</a:t>
            </a:r>
            <a:endParaRPr lang="en-US" sz="1400" b="1" spc="-50" dirty="0">
              <a:solidFill>
                <a:srgbClr val="1F497D"/>
              </a:solidFill>
              <a:cs typeface="Arial"/>
            </a:endParaRPr>
          </a:p>
        </p:txBody>
      </p:sp>
      <p:sp>
        <p:nvSpPr>
          <p:cNvPr id="15" name="Rounded Rectangle 14"/>
          <p:cNvSpPr/>
          <p:nvPr/>
        </p:nvSpPr>
        <p:spPr bwMode="auto">
          <a:xfrm>
            <a:off x="365665" y="1295399"/>
            <a:ext cx="4099559" cy="450679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defRPr/>
            </a:pPr>
            <a:r>
              <a:rPr lang="en-US" sz="2100" b="1" spc="-50" dirty="0">
                <a:solidFill>
                  <a:srgbClr val="1F497D"/>
                </a:solidFill>
                <a:cs typeface="Arial"/>
              </a:rPr>
              <a:t>Common Language</a:t>
            </a:r>
            <a:br>
              <a:rPr lang="en-US" sz="2100" b="1" spc="-50" dirty="0">
                <a:solidFill>
                  <a:srgbClr val="1F497D"/>
                </a:solidFill>
                <a:cs typeface="Arial"/>
              </a:rPr>
            </a:br>
            <a:r>
              <a:rPr lang="en-US" sz="1400" dirty="0" smtClean="0">
                <a:solidFill>
                  <a:srgbClr val="1F497D"/>
                </a:solidFill>
                <a:cs typeface="Arial"/>
              </a:rPr>
              <a:t>(Community-driven Data Model)</a:t>
            </a:r>
            <a:endParaRPr lang="en-US" sz="1400" dirty="0">
              <a:solidFill>
                <a:srgbClr val="1F497D"/>
              </a:solidFill>
              <a:cs typeface="Arial"/>
            </a:endParaRPr>
          </a:p>
        </p:txBody>
      </p:sp>
      <p:sp>
        <p:nvSpPr>
          <p:cNvPr id="16" name="Rectangle 15"/>
          <p:cNvSpPr>
            <a:spLocks noChangeArrowheads="1"/>
          </p:cNvSpPr>
          <p:nvPr/>
        </p:nvSpPr>
        <p:spPr bwMode="auto">
          <a:xfrm>
            <a:off x="532742" y="5246191"/>
            <a:ext cx="3765404" cy="606904"/>
          </a:xfrm>
          <a:prstGeom prst="rect">
            <a:avLst/>
          </a:prstGeom>
          <a:noFill/>
          <a:ln w="9525">
            <a:noFill/>
            <a:miter lim="800000"/>
            <a:headEnd/>
            <a:tailEnd/>
          </a:ln>
        </p:spPr>
        <p:txBody>
          <a:bodyPr/>
          <a:lstStyle/>
          <a:p>
            <a:pPr indent="1588" algn="ctr">
              <a:spcBef>
                <a:spcPct val="20000"/>
              </a:spcBef>
            </a:pPr>
            <a:r>
              <a:rPr lang="en-US" sz="1200" dirty="0" smtClean="0">
                <a:solidFill>
                  <a:schemeClr val="tx1">
                    <a:lumMod val="50000"/>
                  </a:schemeClr>
                </a:solidFill>
                <a:cs typeface="Arial" pitchFamily="34" charset="0"/>
              </a:rPr>
              <a:t>Built and governed by the business users at </a:t>
            </a:r>
            <a:r>
              <a:rPr lang="en-US" sz="1200" dirty="0">
                <a:solidFill>
                  <a:schemeClr val="tx1">
                    <a:lumMod val="50000"/>
                  </a:schemeClr>
                </a:solidFill>
                <a:cs typeface="Arial" pitchFamily="34" charset="0"/>
              </a:rPr>
              <a:t>f</a:t>
            </a:r>
            <a:r>
              <a:rPr lang="en-US" sz="1200" dirty="0" smtClean="0">
                <a:solidFill>
                  <a:schemeClr val="tx1">
                    <a:lumMod val="50000"/>
                  </a:schemeClr>
                </a:solidFill>
                <a:cs typeface="Arial" pitchFamily="34" charset="0"/>
              </a:rPr>
              <a:t>ederal, state, local, </a:t>
            </a:r>
            <a:r>
              <a:rPr lang="en-US" sz="1200" dirty="0">
                <a:solidFill>
                  <a:schemeClr val="tx1">
                    <a:lumMod val="50000"/>
                  </a:schemeClr>
                </a:solidFill>
                <a:cs typeface="Arial" pitchFamily="34" charset="0"/>
              </a:rPr>
              <a:t>t</a:t>
            </a:r>
            <a:r>
              <a:rPr lang="en-US" sz="1200" dirty="0" smtClean="0">
                <a:solidFill>
                  <a:schemeClr val="tx1">
                    <a:lumMod val="50000"/>
                  </a:schemeClr>
                </a:solidFill>
                <a:cs typeface="Arial" pitchFamily="34" charset="0"/>
              </a:rPr>
              <a:t>ribal, international, and private </a:t>
            </a:r>
            <a:r>
              <a:rPr lang="en-US" sz="1200" dirty="0">
                <a:solidFill>
                  <a:schemeClr val="tx1">
                    <a:lumMod val="50000"/>
                  </a:schemeClr>
                </a:solidFill>
                <a:cs typeface="Arial" pitchFamily="34" charset="0"/>
              </a:rPr>
              <a:t>s</a:t>
            </a:r>
            <a:r>
              <a:rPr lang="en-US" sz="1200" dirty="0" smtClean="0">
                <a:solidFill>
                  <a:schemeClr val="tx1">
                    <a:lumMod val="50000"/>
                  </a:schemeClr>
                </a:solidFill>
                <a:cs typeface="Arial" pitchFamily="34" charset="0"/>
              </a:rPr>
              <a:t>ectors</a:t>
            </a:r>
            <a:endParaRPr lang="en-US" sz="1200" dirty="0">
              <a:solidFill>
                <a:schemeClr val="tx1">
                  <a:lumMod val="50000"/>
                </a:schemeClr>
              </a:solidFill>
              <a:cs typeface="Arial" pitchFamily="34" charset="0"/>
            </a:endParaRPr>
          </a:p>
        </p:txBody>
      </p:sp>
      <p:pic>
        <p:nvPicPr>
          <p:cNvPr id="17" name="Picture 16" descr="NIEM-flow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01" y="2231091"/>
            <a:ext cx="2877086" cy="2950858"/>
          </a:xfrm>
          <a:prstGeom prst="rect">
            <a:avLst/>
          </a:prstGeom>
        </p:spPr>
      </p:pic>
      <p:sp>
        <p:nvSpPr>
          <p:cNvPr id="18" name="Title 5"/>
          <p:cNvSpPr txBox="1">
            <a:spLocks/>
          </p:cNvSpPr>
          <p:nvPr/>
        </p:nvSpPr>
        <p:spPr>
          <a:xfrm>
            <a:off x="255754" y="131380"/>
            <a:ext cx="6646041" cy="472966"/>
          </a:xfrm>
          <a:prstGeom prst="rect">
            <a:avLst/>
          </a:prstGeom>
        </p:spPr>
        <p:txBody>
          <a:bodyPr vert="horz" lIns="91440" tIns="45720" rIns="91440" bIns="45720" rtlCol="0" anchor="ctr">
            <a:normAutofit/>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How niem works</a:t>
            </a:r>
            <a:endParaRPr lang="en-US" dirty="0"/>
          </a:p>
        </p:txBody>
      </p:sp>
      <p:pic>
        <p:nvPicPr>
          <p:cNvPr id="19" name="Picture 18" descr="NIEM_Fish_Hook_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7102" y="2231091"/>
            <a:ext cx="3261524" cy="3261524"/>
          </a:xfrm>
          <a:prstGeom prst="rect">
            <a:avLst/>
          </a:prstGeom>
        </p:spPr>
      </p:pic>
      <p:grpSp>
        <p:nvGrpSpPr>
          <p:cNvPr id="20" name="Group 19"/>
          <p:cNvGrpSpPr/>
          <p:nvPr/>
        </p:nvGrpSpPr>
        <p:grpSpPr>
          <a:xfrm>
            <a:off x="7407343" y="730894"/>
            <a:ext cx="1235427" cy="143483"/>
            <a:chOff x="3462929" y="4029126"/>
            <a:chExt cx="1696889" cy="197077"/>
          </a:xfrm>
        </p:grpSpPr>
        <p:cxnSp>
          <p:nvCxnSpPr>
            <p:cNvPr id="21" name="Straight Connector 20"/>
            <p:cNvCxnSpPr>
              <a:endCxn id="26"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3060919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5754" y="802636"/>
            <a:ext cx="7910146" cy="1554272"/>
          </a:xfrm>
          <a:prstGeom prst="rect">
            <a:avLst/>
          </a:prstGeom>
        </p:spPr>
        <p:txBody>
          <a:bodyPr wrap="square">
            <a:spAutoFit/>
          </a:bodyPr>
          <a:lstStyle/>
          <a:p>
            <a:r>
              <a:rPr lang="en-US" sz="1900" dirty="0" smtClean="0">
                <a:solidFill>
                  <a:schemeClr val="tx1">
                    <a:lumMod val="75000"/>
                  </a:schemeClr>
                </a:solidFill>
              </a:rPr>
              <a:t>Words are to a dictionary as elements are to a data model.</a:t>
            </a:r>
          </a:p>
          <a:p>
            <a:endParaRPr lang="en-US" sz="1900" dirty="0" smtClean="0">
              <a:solidFill>
                <a:schemeClr val="tx1">
                  <a:lumMod val="75000"/>
                </a:schemeClr>
              </a:solidFill>
            </a:endParaRPr>
          </a:p>
          <a:p>
            <a:r>
              <a:rPr lang="en-US" sz="1900" dirty="0" smtClean="0">
                <a:solidFill>
                  <a:schemeClr val="tx1">
                    <a:lumMod val="75000"/>
                  </a:schemeClr>
                </a:solidFill>
              </a:rPr>
              <a:t>Think </a:t>
            </a:r>
            <a:r>
              <a:rPr lang="en-US" sz="1900" dirty="0">
                <a:solidFill>
                  <a:schemeClr val="tx1">
                    <a:lumMod val="75000"/>
                  </a:schemeClr>
                </a:solidFill>
              </a:rPr>
              <a:t>of the NIEM data model as a mature and stable data dictionary of agreed-upon terms, </a:t>
            </a:r>
            <a:r>
              <a:rPr lang="en-US" sz="1900" dirty="0" smtClean="0">
                <a:solidFill>
                  <a:schemeClr val="tx1">
                    <a:lumMod val="75000"/>
                  </a:schemeClr>
                </a:solidFill>
              </a:rPr>
              <a:t>definitions, and formats independent </a:t>
            </a:r>
            <a:r>
              <a:rPr lang="en-US" sz="1900" dirty="0">
                <a:solidFill>
                  <a:schemeClr val="tx1">
                    <a:lumMod val="75000"/>
                  </a:schemeClr>
                </a:solidFill>
              </a:rPr>
              <a:t>of how information is stored in individual agency systems</a:t>
            </a:r>
            <a:r>
              <a:rPr lang="en-US" sz="1900" dirty="0" smtClean="0">
                <a:solidFill>
                  <a:schemeClr val="tx1">
                    <a:lumMod val="75000"/>
                  </a:schemeClr>
                </a:solidFill>
              </a:rPr>
              <a:t>. </a:t>
            </a:r>
          </a:p>
        </p:txBody>
      </p:sp>
      <p:sp>
        <p:nvSpPr>
          <p:cNvPr id="10" name="Title 5"/>
          <p:cNvSpPr txBox="1">
            <a:spLocks/>
          </p:cNvSpPr>
          <p:nvPr/>
        </p:nvSpPr>
        <p:spPr>
          <a:xfrm>
            <a:off x="161162" y="131380"/>
            <a:ext cx="6646041" cy="472966"/>
          </a:xfrm>
          <a:prstGeom prst="rect">
            <a:avLst/>
          </a:prstGeom>
        </p:spPr>
        <p:txBody>
          <a:bodyPr vert="horz" lIns="91440" tIns="45720" rIns="91440" bIns="45720" rtlCol="0" anchor="ctr">
            <a:normAutofit/>
          </a:bodyPr>
          <a:lstStyle>
            <a:lvl1pPr algn="l" defTabSz="457200" rtl="0" eaLnBrk="1" latinLnBrk="0" hangingPunct="1">
              <a:lnSpc>
                <a:spcPct val="80000"/>
              </a:lnSpc>
              <a:spcBef>
                <a:spcPct val="0"/>
              </a:spcBef>
              <a:buNone/>
              <a:defRPr sz="2500" b="1" kern="1200" cap="all">
                <a:solidFill>
                  <a:schemeClr val="bg1"/>
                </a:solidFill>
                <a:effectLst/>
                <a:latin typeface="Arial"/>
                <a:ea typeface="+mj-ea"/>
                <a:cs typeface="Arial"/>
              </a:defRPr>
            </a:lvl1pPr>
          </a:lstStyle>
          <a:p>
            <a:r>
              <a:rPr lang="en-US" dirty="0" smtClean="0"/>
              <a:t>model overview</a:t>
            </a:r>
            <a:endParaRPr lang="en-US" dirty="0"/>
          </a:p>
        </p:txBody>
      </p:sp>
      <p:sp>
        <p:nvSpPr>
          <p:cNvPr id="11" name="TextBox 10"/>
          <p:cNvSpPr txBox="1"/>
          <p:nvPr/>
        </p:nvSpPr>
        <p:spPr>
          <a:xfrm>
            <a:off x="459290" y="2895600"/>
            <a:ext cx="2113280" cy="1661993"/>
          </a:xfrm>
          <a:prstGeom prst="rect">
            <a:avLst/>
          </a:prstGeom>
          <a:noFill/>
        </p:spPr>
        <p:txBody>
          <a:bodyPr wrap="square" rtlCol="0">
            <a:spAutoFit/>
          </a:bodyPr>
          <a:lstStyle/>
          <a:p>
            <a:r>
              <a:rPr lang="en-US" sz="1700" dirty="0">
                <a:solidFill>
                  <a:schemeClr val="tx1">
                    <a:lumMod val="75000"/>
                  </a:schemeClr>
                </a:solidFill>
              </a:rPr>
              <a:t>The data model consists of two sets of closely related vocabularies: </a:t>
            </a:r>
            <a:r>
              <a:rPr lang="en-US" sz="1700" b="1" i="1" dirty="0">
                <a:solidFill>
                  <a:srgbClr val="1F497D"/>
                </a:solidFill>
              </a:rPr>
              <a:t>NIEM </a:t>
            </a:r>
            <a:r>
              <a:rPr lang="en-US" sz="1700" b="1" i="1" dirty="0" smtClean="0">
                <a:solidFill>
                  <a:srgbClr val="1F497D"/>
                </a:solidFill>
              </a:rPr>
              <a:t>core</a:t>
            </a:r>
            <a:r>
              <a:rPr lang="en-US" sz="1700" b="1" i="1" dirty="0" smtClean="0">
                <a:solidFill>
                  <a:schemeClr val="tx1">
                    <a:lumMod val="75000"/>
                  </a:schemeClr>
                </a:solidFill>
              </a:rPr>
              <a:t> </a:t>
            </a:r>
            <a:r>
              <a:rPr lang="en-US" sz="1700" dirty="0">
                <a:solidFill>
                  <a:schemeClr val="tx1">
                    <a:lumMod val="75000"/>
                  </a:schemeClr>
                </a:solidFill>
              </a:rPr>
              <a:t>and individual </a:t>
            </a:r>
            <a:r>
              <a:rPr lang="en-US" sz="1700" b="1" i="1" dirty="0">
                <a:solidFill>
                  <a:srgbClr val="1F497D"/>
                </a:solidFill>
              </a:rPr>
              <a:t>NIEM </a:t>
            </a:r>
            <a:r>
              <a:rPr lang="en-US" sz="1700" b="1" i="1" dirty="0" smtClean="0">
                <a:solidFill>
                  <a:srgbClr val="1F497D"/>
                </a:solidFill>
              </a:rPr>
              <a:t>domains</a:t>
            </a:r>
            <a:r>
              <a:rPr lang="en-US" sz="1700" dirty="0">
                <a:solidFill>
                  <a:schemeClr val="tx1">
                    <a:lumMod val="75000"/>
                  </a:schemeClr>
                </a:solidFill>
              </a:rPr>
              <a:t>.  </a:t>
            </a:r>
          </a:p>
        </p:txBody>
      </p:sp>
      <p:grpSp>
        <p:nvGrpSpPr>
          <p:cNvPr id="19" name="Group 18"/>
          <p:cNvGrpSpPr/>
          <p:nvPr/>
        </p:nvGrpSpPr>
        <p:grpSpPr>
          <a:xfrm>
            <a:off x="7407343" y="730894"/>
            <a:ext cx="1235427" cy="143483"/>
            <a:chOff x="3462929" y="4029126"/>
            <a:chExt cx="1696889" cy="197077"/>
          </a:xfrm>
        </p:grpSpPr>
        <p:cxnSp>
          <p:nvCxnSpPr>
            <p:cNvPr id="20" name="Straight Connector 19"/>
            <p:cNvCxnSpPr>
              <a:endCxn id="25"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4"/>
          </p:nvPr>
        </p:nvSpPr>
        <p:spPr/>
        <p:txBody>
          <a:bodyPr/>
          <a:lstStyle/>
          <a:p>
            <a:fld id="{6E6030FC-FB78-5E4D-92EA-5D9433591EA9}" type="slidenum">
              <a:rPr lang="en-US" smtClean="0"/>
              <a:pPr/>
              <a:t>8</a:t>
            </a:fld>
            <a:endParaRPr lang="en-US" dirty="0"/>
          </a:p>
        </p:txBody>
      </p:sp>
      <p:pic>
        <p:nvPicPr>
          <p:cNvPr id="16" name="Content Placeholder 12" descr="niem-core.png"/>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572570" y="2176787"/>
            <a:ext cx="6297283" cy="3821885"/>
          </a:xfrm>
          <a:prstGeom prst="rect">
            <a:avLst/>
          </a:prstGeom>
        </p:spPr>
      </p:pic>
    </p:spTree>
    <p:extLst>
      <p:ext uri="{BB962C8B-B14F-4D97-AF65-F5344CB8AC3E}">
        <p14:creationId xmlns:p14="http://schemas.microsoft.com/office/powerpoint/2010/main" val="4122737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754" y="131380"/>
            <a:ext cx="6646041" cy="472966"/>
          </a:xfrm>
        </p:spPr>
        <p:txBody>
          <a:bodyPr vert="horz" lIns="91440" tIns="45720" rIns="91440" bIns="45720" rtlCol="0" anchor="ctr">
            <a:normAutofit/>
          </a:bodyPr>
          <a:lstStyle/>
          <a:p>
            <a:r>
              <a:rPr lang="en-US" spc="-80" dirty="0" smtClean="0">
                <a:solidFill>
                  <a:srgbClr val="FFFFFF"/>
                </a:solidFill>
                <a:cs typeface="Tw Cen MT"/>
              </a:rPr>
              <a:t>The data components</a:t>
            </a:r>
            <a:endParaRPr lang="en-US" spc="-80" dirty="0">
              <a:solidFill>
                <a:srgbClr val="FFFFFF"/>
              </a:solidFill>
              <a:cs typeface="Tw Cen MT"/>
            </a:endParaRPr>
          </a:p>
        </p:txBody>
      </p:sp>
      <p:sp>
        <p:nvSpPr>
          <p:cNvPr id="5" name="Text Placeholder 4"/>
          <p:cNvSpPr txBox="1">
            <a:spLocks/>
          </p:cNvSpPr>
          <p:nvPr/>
        </p:nvSpPr>
        <p:spPr bwMode="auto">
          <a:xfrm>
            <a:off x="-268013" y="1008705"/>
            <a:ext cx="9238592" cy="2800767"/>
          </a:xfrm>
          <a:prstGeom prst="rect">
            <a:avLst/>
          </a:prstGeom>
        </p:spPr>
        <p:txBody>
          <a:bodyPr wrap="square">
            <a:spAutoFit/>
          </a:bodyPr>
          <a:lstStyle>
            <a:defPPr>
              <a:defRPr lang="en-US"/>
            </a:defPPr>
            <a:lvl1pPr>
              <a:defRPr sz="1400"/>
            </a:lvl1pPr>
          </a:lstStyle>
          <a:p>
            <a:pPr lvl="1"/>
            <a:r>
              <a:rPr lang="en-US" sz="1900" dirty="0">
                <a:solidFill>
                  <a:schemeClr val="tx1">
                    <a:lumMod val="75000"/>
                  </a:schemeClr>
                </a:solidFill>
              </a:rPr>
              <a:t>The data model consists of two sets of closely related vocabularies: </a:t>
            </a:r>
            <a:r>
              <a:rPr lang="en-US" sz="1900" b="1" dirty="0">
                <a:solidFill>
                  <a:srgbClr val="1F497D"/>
                </a:solidFill>
              </a:rPr>
              <a:t>NIEM </a:t>
            </a:r>
            <a:r>
              <a:rPr lang="en-US" sz="1900" b="1" dirty="0" smtClean="0">
                <a:solidFill>
                  <a:srgbClr val="1F497D"/>
                </a:solidFill>
              </a:rPr>
              <a:t>core</a:t>
            </a:r>
            <a:r>
              <a:rPr lang="en-US" sz="1900" dirty="0" smtClean="0">
                <a:solidFill>
                  <a:schemeClr val="tx1">
                    <a:lumMod val="75000"/>
                  </a:schemeClr>
                </a:solidFill>
              </a:rPr>
              <a:t> </a:t>
            </a:r>
            <a:r>
              <a:rPr lang="en-US" sz="1900" dirty="0">
                <a:solidFill>
                  <a:schemeClr val="tx1">
                    <a:lumMod val="75000"/>
                  </a:schemeClr>
                </a:solidFill>
              </a:rPr>
              <a:t>and individual </a:t>
            </a:r>
            <a:r>
              <a:rPr lang="en-US" sz="1900" b="1" dirty="0">
                <a:solidFill>
                  <a:schemeClr val="tx2"/>
                </a:solidFill>
              </a:rPr>
              <a:t>NIEM </a:t>
            </a:r>
            <a:r>
              <a:rPr lang="en-US" sz="1900" b="1" dirty="0" smtClean="0">
                <a:solidFill>
                  <a:schemeClr val="tx2"/>
                </a:solidFill>
              </a:rPr>
              <a:t>domains</a:t>
            </a:r>
            <a:r>
              <a:rPr lang="en-US" sz="1900" dirty="0" smtClean="0">
                <a:solidFill>
                  <a:schemeClr val="tx1">
                    <a:lumMod val="75000"/>
                  </a:schemeClr>
                </a:solidFill>
              </a:rPr>
              <a:t>.</a:t>
            </a:r>
          </a:p>
          <a:p>
            <a:pPr lvl="1"/>
            <a:r>
              <a:rPr lang="en-US" sz="1900" dirty="0" smtClean="0">
                <a:solidFill>
                  <a:schemeClr val="tx1">
                    <a:lumMod val="75000"/>
                  </a:schemeClr>
                </a:solidFill>
              </a:rPr>
              <a:t> </a:t>
            </a:r>
          </a:p>
          <a:p>
            <a:pPr lvl="1"/>
            <a:r>
              <a:rPr lang="en-US" sz="1900" b="1" dirty="0">
                <a:solidFill>
                  <a:srgbClr val="1F497D"/>
                </a:solidFill>
              </a:rPr>
              <a:t>NIEM </a:t>
            </a:r>
            <a:r>
              <a:rPr lang="en-US" sz="1900" b="1" dirty="0" smtClean="0">
                <a:solidFill>
                  <a:srgbClr val="1F497D"/>
                </a:solidFill>
              </a:rPr>
              <a:t>core </a:t>
            </a:r>
            <a:r>
              <a:rPr lang="en-US" sz="1900" dirty="0">
                <a:solidFill>
                  <a:schemeClr val="tx1">
                    <a:lumMod val="75000"/>
                  </a:schemeClr>
                </a:solidFill>
              </a:rPr>
              <a:t>includes data elements commonly understood across all NIEM domains, such as person, activity, location, and item. </a:t>
            </a:r>
          </a:p>
          <a:p>
            <a:pPr lvl="1"/>
            <a:endParaRPr lang="en-US" sz="500" b="1" dirty="0">
              <a:solidFill>
                <a:schemeClr val="tx2"/>
              </a:solidFill>
            </a:endParaRPr>
          </a:p>
          <a:p>
            <a:pPr lvl="1"/>
            <a:r>
              <a:rPr lang="en-US" sz="1900" b="1" dirty="0">
                <a:solidFill>
                  <a:schemeClr val="tx2"/>
                </a:solidFill>
              </a:rPr>
              <a:t>NIEM domains </a:t>
            </a:r>
            <a:r>
              <a:rPr lang="en-US" sz="1900" dirty="0">
                <a:solidFill>
                  <a:schemeClr val="tx1">
                    <a:lumMod val="75000"/>
                  </a:schemeClr>
                </a:solidFill>
              </a:rPr>
              <a:t>contain mission-specific data components that build upon NIEM </a:t>
            </a:r>
            <a:r>
              <a:rPr lang="en-US" sz="1900" dirty="0" smtClean="0">
                <a:solidFill>
                  <a:schemeClr val="tx1">
                    <a:lumMod val="75000"/>
                  </a:schemeClr>
                </a:solidFill>
              </a:rPr>
              <a:t>core </a:t>
            </a:r>
            <a:r>
              <a:rPr lang="en-US" sz="1900" dirty="0">
                <a:solidFill>
                  <a:schemeClr val="tx1">
                    <a:lumMod val="75000"/>
                  </a:schemeClr>
                </a:solidFill>
              </a:rPr>
              <a:t>concepts.</a:t>
            </a:r>
          </a:p>
          <a:p>
            <a:pPr lvl="1"/>
            <a:endParaRPr lang="en-US" sz="1900" dirty="0">
              <a:solidFill>
                <a:schemeClr val="tx1">
                  <a:lumMod val="75000"/>
                </a:schemeClr>
              </a:solidFill>
            </a:endParaRPr>
          </a:p>
          <a:p>
            <a:pPr lvl="1"/>
            <a:r>
              <a:rPr lang="en-US" sz="1900" dirty="0" smtClean="0">
                <a:solidFill>
                  <a:schemeClr val="tx1">
                    <a:lumMod val="75000"/>
                  </a:schemeClr>
                </a:solidFill>
              </a:rPr>
              <a:t> </a:t>
            </a:r>
            <a:endParaRPr lang="en-US" sz="1900" dirty="0">
              <a:solidFill>
                <a:schemeClr val="tx1">
                  <a:lumMod val="75000"/>
                </a:schemeClr>
              </a:solidFill>
            </a:endParaRPr>
          </a:p>
        </p:txBody>
      </p:sp>
      <p:grpSp>
        <p:nvGrpSpPr>
          <p:cNvPr id="7" name="Group 6"/>
          <p:cNvGrpSpPr/>
          <p:nvPr/>
        </p:nvGrpSpPr>
        <p:grpSpPr>
          <a:xfrm>
            <a:off x="7407343" y="730894"/>
            <a:ext cx="1235427" cy="143483"/>
            <a:chOff x="3462929" y="4029126"/>
            <a:chExt cx="1696889" cy="197077"/>
          </a:xfrm>
        </p:grpSpPr>
        <p:cxnSp>
          <p:nvCxnSpPr>
            <p:cNvPr id="8" name="Straight Connector 7"/>
            <p:cNvCxnSpPr>
              <a:endCxn id="13" idx="2"/>
            </p:cNvCxnSpPr>
            <p:nvPr/>
          </p:nvCxnSpPr>
          <p:spPr>
            <a:xfrm>
              <a:off x="3530426" y="4127665"/>
              <a:ext cx="1432315"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462929" y="4029126"/>
              <a:ext cx="197078" cy="197077"/>
            </a:xfrm>
            <a:prstGeom prst="ellipse">
              <a:avLst/>
            </a:prstGeom>
            <a:solidFill>
              <a:srgbClr val="57AAA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3712898"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4212836"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4462805"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4962740" y="4029126"/>
              <a:ext cx="197078"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3962867"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4712774" y="4029126"/>
              <a:ext cx="197077" cy="1970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Slide Number Placeholder 2"/>
          <p:cNvSpPr>
            <a:spLocks noGrp="1"/>
          </p:cNvSpPr>
          <p:nvPr>
            <p:ph type="sldNum" sz="quarter" idx="4"/>
          </p:nvPr>
        </p:nvSpPr>
        <p:spPr/>
        <p:txBody>
          <a:bodyPr/>
          <a:lstStyle/>
          <a:p>
            <a:fld id="{6E6030FC-FB78-5E4D-92EA-5D9433591EA9}" type="slidenum">
              <a:rPr lang="en-US" smtClean="0"/>
              <a:pPr/>
              <a:t>9</a:t>
            </a:fld>
            <a:endParaRPr lang="en-US" dirty="0"/>
          </a:p>
        </p:txBody>
      </p:sp>
      <p:pic>
        <p:nvPicPr>
          <p:cNvPr id="16"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7833" y="3047242"/>
            <a:ext cx="3416165" cy="293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66007" y="3048000"/>
            <a:ext cx="3428035" cy="294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202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NIEM Training">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2.xml><?xml version="1.0" encoding="utf-8"?>
<a:theme xmlns:a="http://schemas.openxmlformats.org/drawingml/2006/main" name="1_NIEM Training">
  <a:themeElements>
    <a:clrScheme name="Custom 6">
      <a:dk1>
        <a:srgbClr val="686868"/>
      </a:dk1>
      <a:lt1>
        <a:sysClr val="window" lastClr="FFFFFF"/>
      </a:lt1>
      <a:dk2>
        <a:srgbClr val="1F497D"/>
      </a:dk2>
      <a:lt2>
        <a:srgbClr val="EEECE1"/>
      </a:lt2>
      <a:accent1>
        <a:srgbClr val="57AAAE"/>
      </a:accent1>
      <a:accent2>
        <a:srgbClr val="C44A1D"/>
      </a:accent2>
      <a:accent3>
        <a:srgbClr val="9BBB59"/>
      </a:accent3>
      <a:accent4>
        <a:srgbClr val="8064A2"/>
      </a:accent4>
      <a:accent5>
        <a:srgbClr val="4BACC6"/>
      </a:accent5>
      <a:accent6>
        <a:srgbClr val="F79646"/>
      </a:accent6>
      <a:hlink>
        <a:srgbClr val="57AAAE"/>
      </a:hlink>
      <a:folHlink>
        <a:srgbClr val="57AA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3.xml><?xml version="1.0" encoding="utf-8"?>
<a:theme xmlns:a="http://schemas.openxmlformats.org/drawingml/2006/main" name="2_NIEM Training">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4.xml><?xml version="1.0" encoding="utf-8"?>
<a:theme xmlns:a="http://schemas.openxmlformats.org/drawingml/2006/main" name="3_NIEM Training">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rgbClr val="686868"/>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6B066691741F4582138ACAB682F267" ma:contentTypeVersion="0" ma:contentTypeDescription="Create a new document." ma:contentTypeScope="" ma:versionID="d206f0a3ee4c72a9bd79eb62eeb43bd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B198E0-AD8A-4ACA-834B-824C2FA8BBD4}"/>
</file>

<file path=customXml/itemProps2.xml><?xml version="1.0" encoding="utf-8"?>
<ds:datastoreItem xmlns:ds="http://schemas.openxmlformats.org/officeDocument/2006/customXml" ds:itemID="{B4EA0618-0BD7-4C45-B124-B64613A588C1}"/>
</file>

<file path=customXml/itemProps3.xml><?xml version="1.0" encoding="utf-8"?>
<ds:datastoreItem xmlns:ds="http://schemas.openxmlformats.org/officeDocument/2006/customXml" ds:itemID="{84EB6994-9DD3-476B-945E-FF3EAAF34317}"/>
</file>

<file path=docProps/app.xml><?xml version="1.0" encoding="utf-8"?>
<Properties xmlns="http://schemas.openxmlformats.org/officeDocument/2006/extended-properties" xmlns:vt="http://schemas.openxmlformats.org/officeDocument/2006/docPropsVTypes">
  <Template>NIEM_bluegradient.thmx</Template>
  <TotalTime>7760</TotalTime>
  <Words>2164</Words>
  <Application>Microsoft Office PowerPoint</Application>
  <PresentationFormat>On-screen Show (4:3)</PresentationFormat>
  <Paragraphs>411</Paragraphs>
  <Slides>39</Slides>
  <Notes>30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39</vt:i4>
      </vt:variant>
    </vt:vector>
  </HeadingPairs>
  <TitlesOfParts>
    <vt:vector size="44" baseType="lpstr">
      <vt:lpstr>NIEM Training</vt:lpstr>
      <vt:lpstr>1_NIEM Training</vt:lpstr>
      <vt:lpstr>2_NIEM Training</vt:lpstr>
      <vt:lpstr>3_NIEM Training</vt:lpstr>
      <vt:lpstr>Acrobat Document</vt:lpstr>
      <vt:lpstr>PowerPoint Presentation</vt:lpstr>
      <vt:lpstr>Seminar Details</vt:lpstr>
      <vt:lpstr>agenda</vt:lpstr>
      <vt:lpstr>NIEM 100 Learning Objectives</vt:lpstr>
      <vt:lpstr>What is Niem?</vt:lpstr>
      <vt:lpstr>Niem IS…</vt:lpstr>
      <vt:lpstr>PowerPoint Presentation</vt:lpstr>
      <vt:lpstr>PowerPoint Presentation</vt:lpstr>
      <vt:lpstr>The data components</vt:lpstr>
      <vt:lpstr>Basic overview: Niem in action</vt:lpstr>
      <vt:lpstr>Knowledge Check</vt:lpstr>
      <vt:lpstr>HOW NIEM GOT STARTED</vt:lpstr>
      <vt:lpstr>The beginning of NIEm: part 1</vt:lpstr>
      <vt:lpstr>The beginning of niem: Part 2</vt:lpstr>
      <vt:lpstr>To Recap: History of niem</vt:lpstr>
      <vt:lpstr>SAMPLING OF INFORMATION SHARING EVOLUTION </vt:lpstr>
      <vt:lpstr>Knowledge Check</vt:lpstr>
      <vt:lpstr>HOW NIEM Works</vt:lpstr>
      <vt:lpstr>NIEM Simplified</vt:lpstr>
      <vt:lpstr>Who uses niem?</vt:lpstr>
      <vt:lpstr>Who uses niem?</vt:lpstr>
      <vt:lpstr>NIEM’s Benefits  &amp; Impacts</vt:lpstr>
      <vt:lpstr>NIEM Provides…</vt:lpstr>
      <vt:lpstr>NIEM: A place to start</vt:lpstr>
      <vt:lpstr>Benefit: Common Language </vt:lpstr>
      <vt:lpstr>Benefit: Interoperability</vt:lpstr>
      <vt:lpstr>Benefit: Community collaboration</vt:lpstr>
      <vt:lpstr>Benefit: Reuse of an exchange</vt:lpstr>
      <vt:lpstr>Knowledge Check</vt:lpstr>
      <vt:lpstr>How is niem governed?</vt:lpstr>
      <vt:lpstr>Domain Governance</vt:lpstr>
      <vt:lpstr>Communities of Interest</vt:lpstr>
      <vt:lpstr>NIEM Governance</vt:lpstr>
      <vt:lpstr>Knowledge Check</vt:lpstr>
      <vt:lpstr>How to get started</vt:lpstr>
      <vt:lpstr>Roadmap to Adoption </vt:lpstr>
      <vt:lpstr>Niem 100 learning recap</vt:lpstr>
      <vt:lpstr>For More on NIEM, Please visit</vt:lpstr>
      <vt:lpstr>Additional NIEM training for you  or your organization </vt:lpstr>
    </vt:vector>
  </TitlesOfParts>
  <Company>LMD Agency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Krista Wilkins</dc:creator>
  <cp:lastModifiedBy>Qutub, Yamena </cp:lastModifiedBy>
  <cp:revision>739</cp:revision>
  <dcterms:created xsi:type="dcterms:W3CDTF">2011-09-30T13:41:21Z</dcterms:created>
  <dcterms:modified xsi:type="dcterms:W3CDTF">2013-10-25T15:47:25Z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0x010100496B066691741F4582138ACAB682F267</vt:lpwstr>
  </property>
</Properties>
</file>